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6"/>
  </p:notesMasterIdLst>
  <p:sldIdLst>
    <p:sldId id="256" r:id="rId2"/>
    <p:sldId id="265" r:id="rId3"/>
    <p:sldId id="258" r:id="rId4"/>
    <p:sldId id="264" r:id="rId5"/>
    <p:sldId id="257" r:id="rId6"/>
    <p:sldId id="261" r:id="rId7"/>
    <p:sldId id="266" r:id="rId8"/>
    <p:sldId id="267" r:id="rId9"/>
    <p:sldId id="260" r:id="rId10"/>
    <p:sldId id="259" r:id="rId11"/>
    <p:sldId id="272" r:id="rId12"/>
    <p:sldId id="273" r:id="rId13"/>
    <p:sldId id="263" r:id="rId14"/>
    <p:sldId id="268" r:id="rId15"/>
  </p:sldIdLst>
  <p:sldSz cx="14630400" cy="8229600"/>
  <p:notesSz cx="8229600" cy="14630400"/>
  <p:embeddedFontLst>
    <p:embeddedFont>
      <p:font typeface="Dela Gothic One" pitchFamily="2" charset="-128"/>
      <p:regular r:id="rId17"/>
    </p:embeddedFont>
    <p:embeddedFont>
      <p:font typeface="DM Sans" pitchFamily="2" charset="77"/>
      <p:regular r:id="rId18"/>
      <p:bold r:id="rId19"/>
      <p:italic r:id="rId20"/>
      <p:boldItalic r:id="rId21"/>
    </p:embeddedFont>
    <p:embeddedFont>
      <p:font typeface="Rockwell" panose="02060603020205020403" pitchFamily="18" charset="77"/>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4610"/>
  </p:normalViewPr>
  <p:slideViewPr>
    <p:cSldViewPr snapToGrid="0" snapToObjects="1">
      <p:cViewPr>
        <p:scale>
          <a:sx n="95" d="100"/>
          <a:sy n="95" d="100"/>
        </p:scale>
        <p:origin x="72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14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322E-6109-0366-D6F4-9FA182CF9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2CBB9-5FAF-9A89-80E8-85E76E377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4AF18-45F0-C6A4-8171-EEAE186672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E193B9-93CD-DD03-7EF0-6DE08D1593A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3545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95608" y="-71251"/>
            <a:ext cx="15019021" cy="830855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2003152" y="1423780"/>
            <a:ext cx="10618014" cy="5373520"/>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2111084" y="2490605"/>
            <a:ext cx="10415898" cy="2098475"/>
          </a:xfrm>
        </p:spPr>
        <p:txBody>
          <a:bodyPr bIns="0" anchor="b">
            <a:normAutofit/>
          </a:bodyPr>
          <a:lstStyle>
            <a:lvl1pPr algn="ctr">
              <a:lnSpc>
                <a:spcPct val="80000"/>
              </a:lnSpc>
              <a:defRPr sz="6480" spc="-18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2111085" y="4687520"/>
            <a:ext cx="10408112" cy="1587104"/>
          </a:xfrm>
        </p:spPr>
        <p:txBody>
          <a:bodyPr tIns="0">
            <a:normAutofit/>
          </a:bodyPr>
          <a:lstStyle>
            <a:lvl1pPr marL="0" indent="0" algn="ctr">
              <a:lnSpc>
                <a:spcPct val="100000"/>
              </a:lnSpc>
              <a:buNone/>
              <a:defRPr sz="2160" b="0">
                <a:solidFill>
                  <a:srgbClr val="FFFEFF"/>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65606" y="384048"/>
            <a:ext cx="4389120" cy="384048"/>
          </a:xfrm>
        </p:spPr>
        <p:txBody>
          <a:bodyPr vert="horz" lIns="91440" tIns="45720" rIns="91440" bIns="45720" rtlCol="0" anchor="ctr"/>
          <a:lstStyle>
            <a:lvl1pPr>
              <a:defRPr lang="en-US"/>
            </a:lvl1pPr>
          </a:lstStyle>
          <a:p>
            <a:fld id="{48A87A34-81AB-432B-8DAE-1953F412C126}" type="datetimeFigureOut">
              <a:rPr lang="en-US" dirty="0"/>
              <a:pPr/>
              <a:t>12/10/24</a:t>
            </a:fld>
            <a:endParaRPr lang="en-US" dirty="0"/>
          </a:p>
        </p:txBody>
      </p:sp>
      <p:sp>
        <p:nvSpPr>
          <p:cNvPr id="5" name="Footer Placeholder 4"/>
          <p:cNvSpPr>
            <a:spLocks noGrp="1"/>
          </p:cNvSpPr>
          <p:nvPr>
            <p:ph type="ftr" sz="quarter" idx="11"/>
          </p:nvPr>
        </p:nvSpPr>
        <p:spPr>
          <a:xfrm>
            <a:off x="965607" y="7472477"/>
            <a:ext cx="12706502" cy="384048"/>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3056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501016" y="0"/>
            <a:ext cx="15100937" cy="822388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960173" y="2039507"/>
            <a:ext cx="4409371" cy="4164505"/>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359" y="2819911"/>
            <a:ext cx="4201435" cy="2947729"/>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131980" y="953663"/>
            <a:ext cx="7530042" cy="63085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302600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5100937" cy="822388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9262738" y="2039507"/>
            <a:ext cx="4409371" cy="4164505"/>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9368925" y="2819910"/>
            <a:ext cx="4201434" cy="2947730"/>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63297" y="958133"/>
            <a:ext cx="7522346" cy="630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5" name="Footer Placeholder 4"/>
          <p:cNvSpPr>
            <a:spLocks noGrp="1"/>
          </p:cNvSpPr>
          <p:nvPr>
            <p:ph type="ftr" sz="quarter" idx="11"/>
          </p:nvPr>
        </p:nvSpPr>
        <p:spPr>
          <a:xfrm>
            <a:off x="965607" y="7472477"/>
            <a:ext cx="12706502" cy="384048"/>
          </a:xfrm>
        </p:spPr>
        <p:txBody>
          <a:bodyPr/>
          <a:lstStyle/>
          <a:p>
            <a:endParaRPr lang="en-US" dirty="0"/>
          </a:p>
        </p:txBody>
      </p:sp>
      <p:sp>
        <p:nvSpPr>
          <p:cNvPr id="6" name="Slide Number Placeholder 5"/>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285036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89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204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489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9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038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9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06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501016" y="0"/>
            <a:ext cx="15100937" cy="8223886"/>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960173" y="2039507"/>
            <a:ext cx="4409371" cy="4164505"/>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358" y="2819910"/>
            <a:ext cx="4198775" cy="2947730"/>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6142137" y="963823"/>
            <a:ext cx="7538248" cy="629834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26801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95608" y="-71251"/>
            <a:ext cx="15019021" cy="830855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911455" y="1423780"/>
            <a:ext cx="6799374" cy="5373520"/>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4013059" y="2489676"/>
            <a:ext cx="6588269" cy="2027268"/>
          </a:xfrm>
        </p:spPr>
        <p:txBody>
          <a:bodyPr bIns="0" anchor="b">
            <a:normAutofit/>
          </a:bodyPr>
          <a:lstStyle>
            <a:lvl1pPr algn="ctr">
              <a:defRPr sz="528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13058" y="4616221"/>
            <a:ext cx="6588268" cy="1660524"/>
          </a:xfrm>
        </p:spPr>
        <p:txBody>
          <a:bodyPr tIns="0">
            <a:normAutofit/>
          </a:bodyPr>
          <a:lstStyle>
            <a:lvl1pPr marL="0" indent="0" algn="ctr">
              <a:buNone/>
              <a:defRPr sz="2160">
                <a:solidFill>
                  <a:srgbClr val="FFFEFF"/>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5" name="Footer Placeholder 4"/>
          <p:cNvSpPr>
            <a:spLocks noGrp="1"/>
          </p:cNvSpPr>
          <p:nvPr>
            <p:ph type="ftr" sz="quarter" idx="11"/>
          </p:nvPr>
        </p:nvSpPr>
        <p:spPr>
          <a:xfrm>
            <a:off x="965607" y="7472477"/>
            <a:ext cx="12706502" cy="384048"/>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635133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501016" y="0"/>
            <a:ext cx="15100937" cy="8223886"/>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960173" y="2039507"/>
            <a:ext cx="4409371" cy="4164505"/>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800" y="2807603"/>
            <a:ext cx="4200994" cy="2964078"/>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145054" y="963825"/>
            <a:ext cx="7523509" cy="2859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42137" y="4406595"/>
            <a:ext cx="7526426" cy="286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6" name="Footer Placeholder 5"/>
          <p:cNvSpPr>
            <a:spLocks noGrp="1"/>
          </p:cNvSpPr>
          <p:nvPr>
            <p:ph type="ftr" sz="quarter" idx="11"/>
          </p:nvPr>
        </p:nvSpPr>
        <p:spPr>
          <a:xfrm>
            <a:off x="965607" y="7472477"/>
            <a:ext cx="12706502" cy="384048"/>
          </a:xfrm>
        </p:spPr>
        <p:txBody>
          <a:bodyPr/>
          <a:lstStyle/>
          <a:p>
            <a:endParaRPr lang="en-US" dirty="0"/>
          </a:p>
        </p:txBody>
      </p:sp>
      <p:sp>
        <p:nvSpPr>
          <p:cNvPr id="7" name="Slide Number Placeholder 6"/>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524712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501016" y="0"/>
            <a:ext cx="15100937" cy="8223886"/>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960173" y="2039507"/>
            <a:ext cx="4409371" cy="4164505"/>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801" y="2836699"/>
            <a:ext cx="4200994" cy="2952596"/>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150164" y="963822"/>
            <a:ext cx="7518106" cy="822960"/>
          </a:xfrm>
        </p:spPr>
        <p:txBody>
          <a:bodyPr anchor="ctr">
            <a:noAutofit/>
          </a:bodyPr>
          <a:lstStyle>
            <a:lvl1pPr marL="0" indent="0" algn="l">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150366" y="1786782"/>
            <a:ext cx="7517220" cy="203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42383" y="4399064"/>
            <a:ext cx="7517297" cy="822960"/>
          </a:xfrm>
        </p:spPr>
        <p:txBody>
          <a:bodyPr anchor="ctr">
            <a:noAutofit/>
          </a:bodyPr>
          <a:lstStyle>
            <a:lvl1pPr marL="0" indent="0" algn="l">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42136" y="5222024"/>
            <a:ext cx="7518706" cy="2044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8" name="Footer Placeholder 7"/>
          <p:cNvSpPr>
            <a:spLocks noGrp="1"/>
          </p:cNvSpPr>
          <p:nvPr>
            <p:ph type="ftr" sz="quarter" idx="11"/>
          </p:nvPr>
        </p:nvSpPr>
        <p:spPr>
          <a:xfrm>
            <a:off x="965607" y="7472477"/>
            <a:ext cx="12706502" cy="384048"/>
          </a:xfrm>
        </p:spPr>
        <p:txBody>
          <a:bodyPr/>
          <a:lstStyle/>
          <a:p>
            <a:endParaRPr lang="en-US" dirty="0"/>
          </a:p>
        </p:txBody>
      </p:sp>
      <p:sp>
        <p:nvSpPr>
          <p:cNvPr id="9" name="Slide Number Placeholder 8"/>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64976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501016" y="0"/>
            <a:ext cx="15100937" cy="8223886"/>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960173" y="2039507"/>
            <a:ext cx="4409371" cy="4164505"/>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359" y="2819910"/>
            <a:ext cx="4201435" cy="2947730"/>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10601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3" name="Footer Placeholder 2"/>
          <p:cNvSpPr>
            <a:spLocks noGrp="1"/>
          </p:cNvSpPr>
          <p:nvPr>
            <p:ph type="ftr" sz="quarter" idx="11"/>
          </p:nvPr>
        </p:nvSpPr>
        <p:spPr>
          <a:xfrm>
            <a:off x="965607" y="7472477"/>
            <a:ext cx="12706502" cy="384048"/>
          </a:xfrm>
        </p:spPr>
        <p:txBody>
          <a:bodyPr/>
          <a:lstStyle/>
          <a:p>
            <a:endParaRPr lang="en-US" dirty="0"/>
          </a:p>
        </p:txBody>
      </p:sp>
      <p:sp>
        <p:nvSpPr>
          <p:cNvPr id="4" name="Slide Number Placeholder 3"/>
          <p:cNvSpPr>
            <a:spLocks noGrp="1"/>
          </p:cNvSpPr>
          <p:nvPr>
            <p:ph type="sldNum" sz="quarter" idx="12"/>
          </p:nvPr>
        </p:nvSpPr>
        <p:spPr>
          <a:xfrm>
            <a:off x="12563856"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599587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501016" y="0"/>
            <a:ext cx="15100937" cy="8223886"/>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960173" y="2039507"/>
            <a:ext cx="4409371" cy="4164505"/>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66358" y="2822431"/>
            <a:ext cx="4201436" cy="1467958"/>
          </a:xfrm>
        </p:spPr>
        <p:txBody>
          <a:bodyPr bIns="0" anchor="b">
            <a:noAutofit/>
          </a:bodyPr>
          <a:lstStyle>
            <a:lvl1pPr algn="ctr">
              <a:defRPr sz="384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6131980" y="963371"/>
            <a:ext cx="7530042" cy="629992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6358" y="4296223"/>
            <a:ext cx="4201436" cy="1465397"/>
          </a:xfrm>
        </p:spPr>
        <p:txBody>
          <a:bodyPr/>
          <a:lstStyle>
            <a:lvl1pPr marL="0" indent="0" algn="ctr">
              <a:buNone/>
              <a:defRPr sz="1920">
                <a:solidFill>
                  <a:srgbClr val="FFFE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659607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95608" y="-71251"/>
            <a:ext cx="15019021" cy="830855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966403" y="2037998"/>
            <a:ext cx="7129848" cy="4164505"/>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9052212" y="0"/>
            <a:ext cx="5578188" cy="8229600"/>
          </a:xfrm>
          <a:solidFill>
            <a:schemeClr val="bg1">
              <a:lumMod val="65000"/>
              <a:lumOff val="3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2" name="Title 1"/>
          <p:cNvSpPr>
            <a:spLocks noGrp="1"/>
          </p:cNvSpPr>
          <p:nvPr>
            <p:ph type="title"/>
          </p:nvPr>
        </p:nvSpPr>
        <p:spPr>
          <a:xfrm>
            <a:off x="1062532" y="2832306"/>
            <a:ext cx="6931975" cy="1413638"/>
          </a:xfrm>
        </p:spPr>
        <p:txBody>
          <a:bodyPr bIns="0" anchor="b">
            <a:normAutofit/>
          </a:bodyPr>
          <a:lstStyle>
            <a:lvl1pPr>
              <a:defRPr sz="432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62532" y="4254014"/>
            <a:ext cx="6931975" cy="1529038"/>
          </a:xfrm>
        </p:spPr>
        <p:txBody>
          <a:bodyPr>
            <a:normAutofit/>
          </a:bodyPr>
          <a:lstStyle>
            <a:lvl1pPr marL="0" indent="0" algn="ctr">
              <a:buNone/>
              <a:defRPr sz="2160">
                <a:solidFill>
                  <a:srgbClr val="FFFE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65606" y="384048"/>
            <a:ext cx="4389120" cy="384048"/>
          </a:xfrm>
        </p:spPr>
        <p:txBody>
          <a:bodyPr/>
          <a:lstStyle/>
          <a:p>
            <a:fld id="{48A87A34-81AB-432B-8DAE-1953F412C126}" type="datetimeFigureOut">
              <a:rPr lang="en-US" dirty="0"/>
              <a:t>12/10/24</a:t>
            </a:fld>
            <a:endParaRPr lang="en-US" dirty="0"/>
          </a:p>
        </p:txBody>
      </p:sp>
      <p:sp>
        <p:nvSpPr>
          <p:cNvPr id="6" name="Footer Placeholder 5"/>
          <p:cNvSpPr>
            <a:spLocks noGrp="1"/>
          </p:cNvSpPr>
          <p:nvPr>
            <p:ph type="ftr" sz="quarter" idx="11"/>
          </p:nvPr>
        </p:nvSpPr>
        <p:spPr>
          <a:xfrm>
            <a:off x="965607" y="7472477"/>
            <a:ext cx="7130644" cy="384048"/>
          </a:xfrm>
        </p:spPr>
        <p:txBody>
          <a:bodyPr/>
          <a:lstStyle/>
          <a:p>
            <a:endParaRPr lang="en-US" dirty="0"/>
          </a:p>
        </p:txBody>
      </p:sp>
      <p:sp>
        <p:nvSpPr>
          <p:cNvPr id="7" name="Slide Number Placeholder 6"/>
          <p:cNvSpPr>
            <a:spLocks noGrp="1"/>
          </p:cNvSpPr>
          <p:nvPr>
            <p:ph type="sldNum" sz="quarter" idx="12"/>
          </p:nvPr>
        </p:nvSpPr>
        <p:spPr>
          <a:xfrm>
            <a:off x="6994052" y="384048"/>
            <a:ext cx="1097280" cy="38404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973498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394" y="2830070"/>
            <a:ext cx="4198400" cy="2947782"/>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521979" y="953663"/>
            <a:ext cx="7140043" cy="63085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65606" y="384048"/>
            <a:ext cx="4389120" cy="384048"/>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dirty="0"/>
              <a:pPr/>
              <a:t>12/10/24</a:t>
            </a:fld>
            <a:endParaRPr lang="en-US" dirty="0"/>
          </a:p>
        </p:txBody>
      </p:sp>
      <p:sp>
        <p:nvSpPr>
          <p:cNvPr id="5" name="Footer Placeholder 4"/>
          <p:cNvSpPr>
            <a:spLocks noGrp="1"/>
          </p:cNvSpPr>
          <p:nvPr>
            <p:ph type="ftr" sz="quarter" idx="3"/>
          </p:nvPr>
        </p:nvSpPr>
        <p:spPr>
          <a:xfrm>
            <a:off x="965607" y="7472477"/>
            <a:ext cx="12706502" cy="384048"/>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563856" y="384048"/>
            <a:ext cx="1097280" cy="384048"/>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97063603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7" r:id="rId18"/>
  </p:sldLayoutIdLst>
  <p:hf sldNum="0" hdr="0" ftr="0" dt="0"/>
  <p:txStyles>
    <p:titleStyle>
      <a:lvl1pPr algn="ctr" defTabSz="1097280" rtl="0" eaLnBrk="1" latinLnBrk="0" hangingPunct="1">
        <a:lnSpc>
          <a:spcPct val="85000"/>
        </a:lnSpc>
        <a:spcBef>
          <a:spcPct val="0"/>
        </a:spcBef>
        <a:buNone/>
        <a:defRPr sz="4800" b="0" i="0" kern="1200" cap="none" spc="-18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10000"/>
        <a:buFont typeface="Wingdings" panose="05000000000000000000" pitchFamily="2" charset="2"/>
        <a:buChar char="§"/>
        <a:defRPr sz="216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920" kern="120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68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10000"/>
        <a:buFont typeface="Wingdings" panose="05000000000000000000" pitchFamily="2" charset="2"/>
        <a:buChar char="§"/>
        <a:defRPr sz="1440" kern="120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3000000" scaled="0"/>
          <a:tileRect/>
        </a:gradFill>
        <a:effectLst/>
      </p:bgPr>
    </p:bg>
    <p:spTree>
      <p:nvGrpSpPr>
        <p:cNvPr id="1" name=""/>
        <p:cNvGrpSpPr/>
        <p:nvPr/>
      </p:nvGrpSpPr>
      <p:grpSpPr>
        <a:xfrm>
          <a:off x="0" y="0"/>
          <a:ext cx="0" cy="0"/>
          <a:chOff x="0" y="0"/>
          <a:chExt cx="0" cy="0"/>
        </a:xfrm>
      </p:grpSpPr>
      <p:sp>
        <p:nvSpPr>
          <p:cNvPr id="2" name="Text 0"/>
          <p:cNvSpPr/>
          <p:nvPr/>
        </p:nvSpPr>
        <p:spPr>
          <a:xfrm>
            <a:off x="795867" y="3189584"/>
            <a:ext cx="13204189" cy="960002"/>
          </a:xfrm>
          <a:prstGeom prst="rect">
            <a:avLst/>
          </a:prstGeom>
          <a:noFill/>
          <a:ln/>
        </p:spPr>
        <p:txBody>
          <a:bodyPr wrap="square" lIns="0" tIns="0" rIns="0" bIns="0" rtlCol="0" anchor="t"/>
          <a:lstStyle/>
          <a:p>
            <a:pPr marL="0" indent="0" algn="ctr">
              <a:lnSpc>
                <a:spcPts val="7700"/>
              </a:lnSpc>
              <a:buNone/>
            </a:pPr>
            <a:r>
              <a:rPr lang="en-US" sz="3600" dirty="0">
                <a:solidFill>
                  <a:schemeClr val="bg1"/>
                </a:solidFill>
                <a:latin typeface="Dela Gothic One" pitchFamily="34" charset="0"/>
                <a:ea typeface="Dela Gothic One" pitchFamily="34" charset="-122"/>
                <a:cs typeface="Dela Gothic One" pitchFamily="34" charset="-120"/>
              </a:rPr>
              <a:t>IS 675: DEEP LEARNING FOR BUSINESS </a:t>
            </a:r>
            <a:endParaRPr lang="en-US" sz="3600" dirty="0">
              <a:solidFill>
                <a:schemeClr val="bg1"/>
              </a:solidFill>
            </a:endParaRPr>
          </a:p>
        </p:txBody>
      </p:sp>
      <p:pic>
        <p:nvPicPr>
          <p:cNvPr id="3" name="Logo">
            <a:extLst>
              <a:ext uri="{FF2B5EF4-FFF2-40B4-BE49-F238E27FC236}">
                <a16:creationId xmlns:a16="http://schemas.microsoft.com/office/drawing/2014/main" id="{9D56990F-29A3-9697-CE7E-D24FF4F5AB4E}"/>
              </a:ext>
            </a:extLst>
          </p:cNvPr>
          <p:cNvPicPr>
            <a:picLocks noChangeAspect="1"/>
          </p:cNvPicPr>
          <p:nvPr/>
        </p:nvPicPr>
        <p:blipFill>
          <a:blip r:embed="rId3"/>
          <a:stretch>
            <a:fillRect/>
          </a:stretch>
        </p:blipFill>
        <p:spPr>
          <a:xfrm>
            <a:off x="5418781" y="1509046"/>
            <a:ext cx="3792837" cy="1173747"/>
          </a:xfrm>
          <a:prstGeom prst="rect">
            <a:avLst/>
          </a:prstGeom>
        </p:spPr>
      </p:pic>
      <p:sp>
        <p:nvSpPr>
          <p:cNvPr id="9" name="TextBox 8">
            <a:extLst>
              <a:ext uri="{FF2B5EF4-FFF2-40B4-BE49-F238E27FC236}">
                <a16:creationId xmlns:a16="http://schemas.microsoft.com/office/drawing/2014/main" id="{DE77D958-EBF0-CDE9-9A0E-E2FD62EB25DF}"/>
              </a:ext>
            </a:extLst>
          </p:cNvPr>
          <p:cNvSpPr txBox="1"/>
          <p:nvPr/>
        </p:nvSpPr>
        <p:spPr>
          <a:xfrm>
            <a:off x="5650278" y="6185694"/>
            <a:ext cx="3052918" cy="425309"/>
          </a:xfrm>
          <a:prstGeom prst="rect">
            <a:avLst/>
          </a:prstGeom>
          <a:noFill/>
        </p:spPr>
        <p:txBody>
          <a:bodyPr wrap="square">
            <a:spAutoFit/>
          </a:bodyPr>
          <a:lstStyle/>
          <a:p>
            <a:pPr marL="0" indent="0" algn="ctr">
              <a:lnSpc>
                <a:spcPts val="2700"/>
              </a:lnSpc>
              <a:buNone/>
            </a:pPr>
            <a:r>
              <a:rPr lang="en-US" b="1" dirty="0">
                <a:solidFill>
                  <a:schemeClr val="bg1"/>
                </a:solidFill>
                <a:latin typeface="DM Sans" pitchFamily="34" charset="0"/>
                <a:ea typeface="DM Sans" pitchFamily="34" charset="-122"/>
                <a:cs typeface="DM Sans" pitchFamily="34" charset="-120"/>
              </a:rPr>
              <a:t>TEAM MEMBERS:</a:t>
            </a:r>
          </a:p>
        </p:txBody>
      </p:sp>
      <p:sp>
        <p:nvSpPr>
          <p:cNvPr id="12" name="TextBox 11">
            <a:extLst>
              <a:ext uri="{FF2B5EF4-FFF2-40B4-BE49-F238E27FC236}">
                <a16:creationId xmlns:a16="http://schemas.microsoft.com/office/drawing/2014/main" id="{6B9E1A95-6CE3-E580-4B8A-558B4A3FF714}"/>
              </a:ext>
            </a:extLst>
          </p:cNvPr>
          <p:cNvSpPr txBox="1"/>
          <p:nvPr/>
        </p:nvSpPr>
        <p:spPr>
          <a:xfrm>
            <a:off x="7176737" y="6611003"/>
            <a:ext cx="3111910" cy="764248"/>
          </a:xfrm>
          <a:prstGeom prst="rect">
            <a:avLst/>
          </a:prstGeom>
          <a:noFill/>
        </p:spPr>
        <p:txBody>
          <a:bodyPr wrap="square">
            <a:spAutoFit/>
          </a:bodyPr>
          <a:lstStyle/>
          <a:p>
            <a:pPr algn="ctr">
              <a:lnSpc>
                <a:spcPts val="2700"/>
              </a:lnSpc>
            </a:pPr>
            <a:r>
              <a:rPr lang="en-US" sz="1600" dirty="0" err="1">
                <a:solidFill>
                  <a:schemeClr val="bg1"/>
                </a:solidFill>
                <a:latin typeface="DM Sans" pitchFamily="2" charset="77"/>
              </a:rPr>
              <a:t>Rithika</a:t>
            </a:r>
            <a:r>
              <a:rPr lang="en-US" sz="1600" dirty="0">
                <a:solidFill>
                  <a:schemeClr val="bg1"/>
                </a:solidFill>
                <a:latin typeface="DM Sans" pitchFamily="2" charset="77"/>
              </a:rPr>
              <a:t> Goud </a:t>
            </a:r>
            <a:r>
              <a:rPr lang="en-US" sz="1600" dirty="0" err="1">
                <a:solidFill>
                  <a:schemeClr val="bg1"/>
                </a:solidFill>
                <a:latin typeface="DM Sans" pitchFamily="2" charset="77"/>
              </a:rPr>
              <a:t>Pabathi</a:t>
            </a:r>
            <a:br>
              <a:rPr lang="en-US" sz="1600" dirty="0">
                <a:solidFill>
                  <a:schemeClr val="bg1"/>
                </a:solidFill>
                <a:latin typeface="DM Sans" pitchFamily="2" charset="77"/>
                <a:ea typeface="DM Sans" pitchFamily="34" charset="-122"/>
                <a:cs typeface="DM Sans" pitchFamily="34" charset="-120"/>
              </a:rPr>
            </a:br>
            <a:r>
              <a:rPr lang="en-US" sz="1600" dirty="0">
                <a:solidFill>
                  <a:schemeClr val="bg1"/>
                </a:solidFill>
                <a:latin typeface="DM Sans" pitchFamily="2" charset="77"/>
                <a:ea typeface="DM Sans" pitchFamily="34" charset="-122"/>
                <a:cs typeface="DM Sans" pitchFamily="34" charset="-120"/>
              </a:rPr>
              <a:t>Visnupiriyan Kumarraja</a:t>
            </a:r>
          </a:p>
        </p:txBody>
      </p:sp>
      <p:sp>
        <p:nvSpPr>
          <p:cNvPr id="14" name="TextBox 13">
            <a:extLst>
              <a:ext uri="{FF2B5EF4-FFF2-40B4-BE49-F238E27FC236}">
                <a16:creationId xmlns:a16="http://schemas.microsoft.com/office/drawing/2014/main" id="{29E4645E-2C0F-E8DC-EB16-BFE31C0FBC00}"/>
              </a:ext>
            </a:extLst>
          </p:cNvPr>
          <p:cNvSpPr txBox="1"/>
          <p:nvPr/>
        </p:nvSpPr>
        <p:spPr>
          <a:xfrm>
            <a:off x="3902594" y="6611003"/>
            <a:ext cx="3495368" cy="764248"/>
          </a:xfrm>
          <a:prstGeom prst="rect">
            <a:avLst/>
          </a:prstGeom>
          <a:noFill/>
        </p:spPr>
        <p:txBody>
          <a:bodyPr wrap="square">
            <a:spAutoFit/>
          </a:bodyPr>
          <a:lstStyle/>
          <a:p>
            <a:pPr marL="0" indent="0" algn="ctr">
              <a:lnSpc>
                <a:spcPts val="2700"/>
              </a:lnSpc>
              <a:buNone/>
            </a:pPr>
            <a:r>
              <a:rPr lang="en-US" sz="1600" dirty="0">
                <a:solidFill>
                  <a:schemeClr val="bg1"/>
                </a:solidFill>
                <a:latin typeface="DM Sans" pitchFamily="2" charset="77"/>
                <a:ea typeface="DM Sans" pitchFamily="34" charset="-122"/>
                <a:cs typeface="DM Sans" pitchFamily="34" charset="-120"/>
              </a:rPr>
              <a:t>Yesha </a:t>
            </a:r>
            <a:r>
              <a:rPr lang="en-US" sz="1600" dirty="0" err="1">
                <a:solidFill>
                  <a:schemeClr val="bg1"/>
                </a:solidFill>
                <a:latin typeface="DM Sans" pitchFamily="2" charset="77"/>
                <a:ea typeface="DM Sans" pitchFamily="34" charset="-122"/>
                <a:cs typeface="DM Sans" pitchFamily="34" charset="-120"/>
              </a:rPr>
              <a:t>Ajaybhai</a:t>
            </a:r>
            <a:r>
              <a:rPr lang="en-US" sz="1600" dirty="0">
                <a:solidFill>
                  <a:schemeClr val="bg1"/>
                </a:solidFill>
                <a:latin typeface="DM Sans" pitchFamily="2" charset="77"/>
                <a:ea typeface="DM Sans" pitchFamily="34" charset="-122"/>
                <a:cs typeface="DM Sans" pitchFamily="34" charset="-120"/>
              </a:rPr>
              <a:t> Doshi</a:t>
            </a:r>
            <a:br>
              <a:rPr lang="en-US" sz="1600" dirty="0">
                <a:solidFill>
                  <a:schemeClr val="bg1"/>
                </a:solidFill>
                <a:latin typeface="DM Sans" pitchFamily="2" charset="77"/>
                <a:ea typeface="DM Sans" pitchFamily="34" charset="-122"/>
                <a:cs typeface="DM Sans" pitchFamily="34" charset="-120"/>
              </a:rPr>
            </a:br>
            <a:r>
              <a:rPr lang="en-US" sz="1600" dirty="0" err="1">
                <a:solidFill>
                  <a:schemeClr val="bg1"/>
                </a:solidFill>
                <a:latin typeface="DM Sans" pitchFamily="2" charset="77"/>
                <a:ea typeface="DM Sans" pitchFamily="34" charset="-122"/>
                <a:cs typeface="DM Sans" pitchFamily="34" charset="-120"/>
              </a:rPr>
              <a:t>Shoaeb</a:t>
            </a:r>
            <a:r>
              <a:rPr lang="en-US" sz="1600" dirty="0">
                <a:solidFill>
                  <a:schemeClr val="bg1"/>
                </a:solidFill>
                <a:latin typeface="DM Sans" pitchFamily="2" charset="77"/>
                <a:ea typeface="DM Sans" pitchFamily="34" charset="-122"/>
                <a:cs typeface="DM Sans" pitchFamily="34" charset="-120"/>
              </a:rPr>
              <a:t> Nawab Shaik</a:t>
            </a:r>
          </a:p>
        </p:txBody>
      </p:sp>
      <p:sp>
        <p:nvSpPr>
          <p:cNvPr id="5" name="TextBox 4">
            <a:extLst>
              <a:ext uri="{FF2B5EF4-FFF2-40B4-BE49-F238E27FC236}">
                <a16:creationId xmlns:a16="http://schemas.microsoft.com/office/drawing/2014/main" id="{E125689C-FEFF-2A77-013D-FA16DE757A78}"/>
              </a:ext>
            </a:extLst>
          </p:cNvPr>
          <p:cNvSpPr txBox="1"/>
          <p:nvPr/>
        </p:nvSpPr>
        <p:spPr>
          <a:xfrm>
            <a:off x="3632715" y="4601685"/>
            <a:ext cx="7710617" cy="1077218"/>
          </a:xfrm>
          <a:prstGeom prst="rect">
            <a:avLst/>
          </a:prstGeom>
          <a:noFill/>
        </p:spPr>
        <p:txBody>
          <a:bodyPr wrap="square">
            <a:spAutoFit/>
          </a:bodyPr>
          <a:lstStyle/>
          <a:p>
            <a:pPr algn="ctr"/>
            <a:r>
              <a:rPr lang="en-US" sz="3200" dirty="0">
                <a:solidFill>
                  <a:schemeClr val="bg1"/>
                </a:solidFill>
                <a:latin typeface="Dela Gothic One" pitchFamily="34" charset="0"/>
                <a:ea typeface="Dela Gothic One" pitchFamily="34" charset="-122"/>
                <a:cs typeface="Dela Gothic One" pitchFamily="34" charset="-120"/>
              </a:rPr>
              <a:t>MACHINE LEARNING ANALYSIS  FOR FORMULA 1</a:t>
            </a: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4">
    <p:bg>
      <p:bgPr>
        <a:gradFill flip="none" rotWithShape="1">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18900000" scaled="1"/>
          <a:tileRect/>
        </a:gradFill>
        <a:effectLst/>
      </p:bgPr>
    </p:bg>
    <p:spTree>
      <p:nvGrpSpPr>
        <p:cNvPr id="1" name=""/>
        <p:cNvGrpSpPr/>
        <p:nvPr/>
      </p:nvGrpSpPr>
      <p:grpSpPr>
        <a:xfrm>
          <a:off x="0" y="0"/>
          <a:ext cx="0" cy="0"/>
          <a:chOff x="0" y="0"/>
          <a:chExt cx="0" cy="0"/>
        </a:xfrm>
      </p:grpSpPr>
      <p:pic>
        <p:nvPicPr>
          <p:cNvPr id="20" name="Picture 19" descr="A motorcyclist doing a stunt on a track&#10;&#10;Description automatically generated">
            <a:extLst>
              <a:ext uri="{FF2B5EF4-FFF2-40B4-BE49-F238E27FC236}">
                <a16:creationId xmlns:a16="http://schemas.microsoft.com/office/drawing/2014/main" id="{532AE41B-D894-25EB-7E69-18998367FAB8}"/>
              </a:ext>
            </a:extLst>
          </p:cNvPr>
          <p:cNvPicPr>
            <a:picLocks noChangeAspect="1"/>
          </p:cNvPicPr>
          <p:nvPr/>
        </p:nvPicPr>
        <p:blipFill>
          <a:blip r:embed="rId3">
            <a:alphaModFix amt="25000"/>
          </a:blip>
          <a:stretch>
            <a:fillRect/>
          </a:stretch>
        </p:blipFill>
        <p:spPr>
          <a:xfrm rot="5400000">
            <a:off x="3176854" y="-3174689"/>
            <a:ext cx="8276690" cy="14630400"/>
          </a:xfrm>
          <a:prstGeom prst="rect">
            <a:avLst/>
          </a:prstGeom>
        </p:spPr>
      </p:pic>
      <p:sp>
        <p:nvSpPr>
          <p:cNvPr id="3" name="Shape 1"/>
          <p:cNvSpPr/>
          <p:nvPr/>
        </p:nvSpPr>
        <p:spPr>
          <a:xfrm>
            <a:off x="317179" y="1715958"/>
            <a:ext cx="470892" cy="470892"/>
          </a:xfrm>
          <a:prstGeom prst="roundRect">
            <a:avLst>
              <a:gd name="adj" fmla="val 18668"/>
            </a:avLst>
          </a:prstGeom>
          <a:solidFill>
            <a:srgbClr val="740B0B"/>
          </a:solidFill>
          <a:ln w="7620">
            <a:solidFill>
              <a:srgbClr val="8D2424"/>
            </a:solidFill>
            <a:prstDash val="solid"/>
          </a:ln>
        </p:spPr>
        <p:txBody>
          <a:bodyPr/>
          <a:lstStyle/>
          <a:p>
            <a:endParaRPr lang="en-US">
              <a:solidFill>
                <a:schemeClr val="bg1"/>
              </a:solidFill>
            </a:endParaRPr>
          </a:p>
        </p:txBody>
      </p:sp>
      <p:sp>
        <p:nvSpPr>
          <p:cNvPr id="4" name="Text 2"/>
          <p:cNvSpPr/>
          <p:nvPr/>
        </p:nvSpPr>
        <p:spPr>
          <a:xfrm>
            <a:off x="455410" y="1786085"/>
            <a:ext cx="194310" cy="330517"/>
          </a:xfrm>
          <a:prstGeom prst="rect">
            <a:avLst/>
          </a:prstGeom>
          <a:noFill/>
          <a:ln/>
        </p:spPr>
        <p:txBody>
          <a:bodyPr wrap="none" lIns="0" tIns="0" rIns="0" bIns="0" rtlCol="0" anchor="t"/>
          <a:lstStyle/>
          <a:p>
            <a:pPr marL="0" indent="0" algn="ctr">
              <a:lnSpc>
                <a:spcPts val="2600"/>
              </a:lnSpc>
              <a:buNone/>
            </a:pPr>
            <a:r>
              <a:rPr lang="en-US" sz="2600" dirty="0">
                <a:solidFill>
                  <a:schemeClr val="bg1"/>
                </a:solidFill>
                <a:latin typeface="Dela Gothic One" pitchFamily="34" charset="0"/>
                <a:ea typeface="Dela Gothic One" pitchFamily="34" charset="-122"/>
                <a:cs typeface="Dela Gothic One" pitchFamily="34" charset="-120"/>
              </a:rPr>
              <a:t>1</a:t>
            </a:r>
            <a:endParaRPr lang="en-US" sz="2600" dirty="0">
              <a:solidFill>
                <a:schemeClr val="bg1"/>
              </a:solidFill>
            </a:endParaRPr>
          </a:p>
        </p:txBody>
      </p:sp>
      <p:sp>
        <p:nvSpPr>
          <p:cNvPr id="5" name="Text 3"/>
          <p:cNvSpPr/>
          <p:nvPr/>
        </p:nvSpPr>
        <p:spPr>
          <a:xfrm>
            <a:off x="997264" y="1715958"/>
            <a:ext cx="3257074" cy="344210"/>
          </a:xfrm>
          <a:prstGeom prst="rect">
            <a:avLst/>
          </a:prstGeom>
          <a:noFill/>
          <a:ln/>
        </p:spPr>
        <p:txBody>
          <a:bodyPr wrap="none" lIns="0" tIns="0" rIns="0" bIns="0" rtlCol="0" anchor="t"/>
          <a:lstStyle/>
          <a:p>
            <a:pPr>
              <a:lnSpc>
                <a:spcPts val="2700"/>
              </a:lnSpc>
            </a:pPr>
            <a:r>
              <a:rPr lang="en-US" dirty="0">
                <a:solidFill>
                  <a:schemeClr val="bg1"/>
                </a:solidFill>
                <a:latin typeface="Dela Gothic One" pitchFamily="34" charset="0"/>
                <a:ea typeface="Dela Gothic One" pitchFamily="34" charset="-122"/>
                <a:cs typeface="Dela Gothic One" pitchFamily="34" charset="-120"/>
              </a:rPr>
              <a:t>Random Forest Classifier</a:t>
            </a:r>
            <a:endParaRPr lang="en-US" dirty="0">
              <a:solidFill>
                <a:schemeClr val="bg1"/>
              </a:solidFill>
            </a:endParaRPr>
          </a:p>
        </p:txBody>
      </p:sp>
      <p:sp>
        <p:nvSpPr>
          <p:cNvPr id="6" name="Text 4"/>
          <p:cNvSpPr/>
          <p:nvPr/>
        </p:nvSpPr>
        <p:spPr>
          <a:xfrm>
            <a:off x="997264" y="2185659"/>
            <a:ext cx="4160524" cy="4327983"/>
          </a:xfrm>
          <a:prstGeom prst="rect">
            <a:avLst/>
          </a:prstGeom>
          <a:noFill/>
          <a:ln/>
        </p:spPr>
        <p:txBody>
          <a:bodyPr wrap="square" lIns="0" tIns="0" rIns="0" bIns="0" rtlCol="0" anchor="t"/>
          <a:lstStyle/>
          <a:p>
            <a:pPr marL="285750" indent="-285750" algn="just">
              <a:lnSpc>
                <a:spcPts val="2600"/>
              </a:lnSpc>
              <a:buFont typeface="Arial" panose="020B0604020202020204" pitchFamily="34" charset="0"/>
              <a:buChar char="•"/>
            </a:pPr>
            <a:r>
              <a:rPr lang="en-US" sz="1600" b="1" dirty="0">
                <a:solidFill>
                  <a:schemeClr val="bg1"/>
                </a:solidFill>
                <a:latin typeface="DM Sans" pitchFamily="34" charset="0"/>
                <a:ea typeface="DM Sans" pitchFamily="34" charset="-122"/>
                <a:cs typeface="DM Sans" pitchFamily="34" charset="-120"/>
              </a:rPr>
              <a:t>Purpose: </a:t>
            </a:r>
            <a:r>
              <a:rPr lang="en-US" sz="1600" dirty="0">
                <a:solidFill>
                  <a:schemeClr val="bg1"/>
                </a:solidFill>
                <a:latin typeface="DM Sans" pitchFamily="34" charset="0"/>
                <a:ea typeface="DM Sans" pitchFamily="34" charset="-122"/>
                <a:cs typeface="DM Sans" pitchFamily="34" charset="-120"/>
              </a:rPr>
              <a:t>Predict race winners and identify factors contributing to victory.</a:t>
            </a:r>
          </a:p>
          <a:p>
            <a:pPr marL="285750" indent="-285750" algn="just">
              <a:lnSpc>
                <a:spcPts val="2600"/>
              </a:lnSpc>
              <a:buFont typeface="Arial" panose="020B0604020202020204" pitchFamily="34" charset="0"/>
              <a:buChar char="•"/>
            </a:pPr>
            <a:r>
              <a:rPr lang="en-US" sz="1600" b="1" dirty="0">
                <a:solidFill>
                  <a:schemeClr val="bg1"/>
                </a:solidFill>
                <a:latin typeface="DM Sans" pitchFamily="34" charset="0"/>
                <a:ea typeface="DM Sans" pitchFamily="34" charset="-122"/>
                <a:cs typeface="DM Sans" pitchFamily="34" charset="-120"/>
              </a:rPr>
              <a:t>Implementation Steps: </a:t>
            </a:r>
          </a:p>
          <a:p>
            <a:pPr marL="742950" lvl="1" indent="-285750" algn="just">
              <a:lnSpc>
                <a:spcPts val="2600"/>
              </a:lnSpc>
              <a:buFont typeface="Arial" panose="020B0604020202020204" pitchFamily="34" charset="0"/>
              <a:buChar char="•"/>
            </a:pPr>
            <a:r>
              <a:rPr lang="en-US" sz="1600" dirty="0">
                <a:solidFill>
                  <a:schemeClr val="bg1"/>
                </a:solidFill>
                <a:latin typeface="DM Sans" pitchFamily="34" charset="0"/>
                <a:ea typeface="DM Sans" pitchFamily="34" charset="-122"/>
                <a:cs typeface="DM Sans" pitchFamily="34" charset="-120"/>
              </a:rPr>
              <a:t>Used Random Forest Classifier with 100 estimators for training.</a:t>
            </a:r>
          </a:p>
          <a:p>
            <a:pPr marL="742950" lvl="1" indent="-285750" algn="just">
              <a:lnSpc>
                <a:spcPts val="2600"/>
              </a:lnSpc>
              <a:buFont typeface="Arial" panose="020B0604020202020204" pitchFamily="34" charset="0"/>
              <a:buChar char="•"/>
            </a:pPr>
            <a:r>
              <a:rPr lang="en-US" sz="1600" dirty="0">
                <a:solidFill>
                  <a:schemeClr val="bg1"/>
                </a:solidFill>
                <a:latin typeface="DM Sans" pitchFamily="34" charset="0"/>
                <a:ea typeface="DM Sans" pitchFamily="34" charset="-122"/>
                <a:cs typeface="DM Sans" pitchFamily="34" charset="-120"/>
              </a:rPr>
              <a:t>Split data into 70% training and 30% test sets.</a:t>
            </a:r>
          </a:p>
          <a:p>
            <a:pPr marL="285750" indent="-285750" algn="just">
              <a:lnSpc>
                <a:spcPts val="2600"/>
              </a:lnSpc>
              <a:buFont typeface="Arial" panose="020B0604020202020204" pitchFamily="34" charset="0"/>
              <a:buChar char="•"/>
            </a:pPr>
            <a:r>
              <a:rPr lang="en-US" sz="1600" b="1" dirty="0">
                <a:solidFill>
                  <a:schemeClr val="bg1"/>
                </a:solidFill>
                <a:latin typeface="DM Sans" pitchFamily="34" charset="0"/>
                <a:ea typeface="DM Sans" pitchFamily="34" charset="-122"/>
                <a:cs typeface="DM Sans" pitchFamily="34" charset="-120"/>
              </a:rPr>
              <a:t>Metrics: </a:t>
            </a:r>
            <a:r>
              <a:rPr lang="en-US" sz="1600" dirty="0">
                <a:solidFill>
                  <a:schemeClr val="bg1"/>
                </a:solidFill>
                <a:latin typeface="DM Sans" pitchFamily="34" charset="0"/>
                <a:ea typeface="DM Sans" pitchFamily="34" charset="-122"/>
                <a:cs typeface="DM Sans" pitchFamily="34" charset="-120"/>
              </a:rPr>
              <a:t>Evaluated using accuracy (achieved ~80%) and classification reports.</a:t>
            </a:r>
          </a:p>
          <a:p>
            <a:pPr marL="285750" indent="-285750" algn="just">
              <a:lnSpc>
                <a:spcPts val="2600"/>
              </a:lnSpc>
              <a:buFont typeface="Arial" panose="020B0604020202020204" pitchFamily="34" charset="0"/>
              <a:buChar char="•"/>
            </a:pPr>
            <a:r>
              <a:rPr lang="en-US" sz="1600" b="1" dirty="0">
                <a:solidFill>
                  <a:schemeClr val="bg1"/>
                </a:solidFill>
                <a:latin typeface="DM Sans" pitchFamily="34" charset="0"/>
                <a:ea typeface="DM Sans" pitchFamily="34" charset="-122"/>
                <a:cs typeface="DM Sans" pitchFamily="34" charset="-120"/>
              </a:rPr>
              <a:t>Outcome: </a:t>
            </a:r>
            <a:r>
              <a:rPr lang="en-US" sz="1600" dirty="0">
                <a:solidFill>
                  <a:schemeClr val="bg1"/>
                </a:solidFill>
                <a:latin typeface="DM Sans" pitchFamily="34" charset="0"/>
                <a:ea typeface="DM Sans" pitchFamily="34" charset="-122"/>
                <a:cs typeface="DM Sans" pitchFamily="34" charset="-120"/>
              </a:rPr>
              <a:t>Identified key predictors like qualifying position and constructor performance.</a:t>
            </a:r>
          </a:p>
        </p:txBody>
      </p:sp>
      <p:sp>
        <p:nvSpPr>
          <p:cNvPr id="7" name="Shape 5"/>
          <p:cNvSpPr/>
          <p:nvPr/>
        </p:nvSpPr>
        <p:spPr>
          <a:xfrm>
            <a:off x="6045770" y="1944497"/>
            <a:ext cx="470892" cy="470892"/>
          </a:xfrm>
          <a:prstGeom prst="roundRect">
            <a:avLst>
              <a:gd name="adj" fmla="val 18668"/>
            </a:avLst>
          </a:prstGeom>
          <a:solidFill>
            <a:srgbClr val="740B0B"/>
          </a:solidFill>
          <a:ln w="7620">
            <a:solidFill>
              <a:srgbClr val="8D2424"/>
            </a:solidFill>
            <a:prstDash val="solid"/>
          </a:ln>
        </p:spPr>
        <p:txBody>
          <a:bodyPr/>
          <a:lstStyle/>
          <a:p>
            <a:endParaRPr lang="en-US">
              <a:solidFill>
                <a:schemeClr val="bg1"/>
              </a:solidFill>
            </a:endParaRPr>
          </a:p>
        </p:txBody>
      </p:sp>
      <p:sp>
        <p:nvSpPr>
          <p:cNvPr id="8" name="Text 6"/>
          <p:cNvSpPr/>
          <p:nvPr/>
        </p:nvSpPr>
        <p:spPr>
          <a:xfrm>
            <a:off x="6143163" y="2014624"/>
            <a:ext cx="275987" cy="330517"/>
          </a:xfrm>
          <a:prstGeom prst="rect">
            <a:avLst/>
          </a:prstGeom>
          <a:noFill/>
          <a:ln/>
        </p:spPr>
        <p:txBody>
          <a:bodyPr wrap="none" lIns="0" tIns="0" rIns="0" bIns="0" rtlCol="0" anchor="t"/>
          <a:lstStyle/>
          <a:p>
            <a:pPr marL="0" indent="0" algn="ctr">
              <a:lnSpc>
                <a:spcPts val="2600"/>
              </a:lnSpc>
              <a:buNone/>
            </a:pPr>
            <a:r>
              <a:rPr lang="en-US" sz="2600" dirty="0">
                <a:solidFill>
                  <a:schemeClr val="bg1"/>
                </a:solidFill>
                <a:latin typeface="Dela Gothic One" pitchFamily="34" charset="0"/>
                <a:ea typeface="Dela Gothic One" pitchFamily="34" charset="-122"/>
                <a:cs typeface="Dela Gothic One" pitchFamily="34" charset="-120"/>
              </a:rPr>
              <a:t>2</a:t>
            </a:r>
            <a:endParaRPr lang="en-US" sz="2600" dirty="0">
              <a:solidFill>
                <a:schemeClr val="bg1"/>
              </a:solidFill>
            </a:endParaRPr>
          </a:p>
        </p:txBody>
      </p:sp>
      <p:sp>
        <p:nvSpPr>
          <p:cNvPr id="9" name="Text 7"/>
          <p:cNvSpPr/>
          <p:nvPr/>
        </p:nvSpPr>
        <p:spPr>
          <a:xfrm>
            <a:off x="6725855" y="1944497"/>
            <a:ext cx="4020145" cy="344210"/>
          </a:xfrm>
          <a:prstGeom prst="rect">
            <a:avLst/>
          </a:prstGeom>
          <a:noFill/>
          <a:ln/>
        </p:spPr>
        <p:txBody>
          <a:bodyPr wrap="none" lIns="0" tIns="0" rIns="0" bIns="0" rtlCol="0" anchor="t"/>
          <a:lstStyle/>
          <a:p>
            <a:pPr>
              <a:lnSpc>
                <a:spcPts val="2700"/>
              </a:lnSpc>
            </a:pPr>
            <a:r>
              <a:rPr lang="en-US" dirty="0">
                <a:solidFill>
                  <a:schemeClr val="bg1"/>
                </a:solidFill>
                <a:latin typeface="Dela Gothic One" pitchFamily="34" charset="0"/>
                <a:ea typeface="Dela Gothic One" pitchFamily="34" charset="-122"/>
                <a:cs typeface="Dela Gothic One" pitchFamily="34" charset="-120"/>
              </a:rPr>
              <a:t>Ridge Regression</a:t>
            </a:r>
          </a:p>
        </p:txBody>
      </p:sp>
      <p:sp>
        <p:nvSpPr>
          <p:cNvPr id="10" name="Text 8"/>
          <p:cNvSpPr/>
          <p:nvPr/>
        </p:nvSpPr>
        <p:spPr>
          <a:xfrm>
            <a:off x="6725855" y="2414198"/>
            <a:ext cx="3399577" cy="2008823"/>
          </a:xfrm>
          <a:prstGeom prst="rect">
            <a:avLst/>
          </a:prstGeom>
          <a:noFill/>
          <a:ln/>
        </p:spPr>
        <p:txBody>
          <a:bodyPr wrap="square" lIns="0" tIns="0" rIns="0" bIns="0" rtlCol="0" anchor="t"/>
          <a:lstStyle/>
          <a:p>
            <a:pPr>
              <a:lnSpc>
                <a:spcPts val="2600"/>
              </a:lnSpc>
            </a:pPr>
            <a:r>
              <a:rPr lang="en-US" sz="1600" dirty="0">
                <a:solidFill>
                  <a:schemeClr val="bg1"/>
                </a:solidFill>
                <a:latin typeface="DM Sans" pitchFamily="34" charset="0"/>
                <a:ea typeface="DM Sans" pitchFamily="34" charset="-122"/>
                <a:cs typeface="DM Sans" pitchFamily="34" charset="-120"/>
              </a:rPr>
              <a:t>Used to predict the impact of pit stops on race positions, focusing on numerical outcomes like position changes.</a:t>
            </a:r>
          </a:p>
        </p:txBody>
      </p:sp>
      <p:sp>
        <p:nvSpPr>
          <p:cNvPr id="11" name="Shape 9"/>
          <p:cNvSpPr/>
          <p:nvPr/>
        </p:nvSpPr>
        <p:spPr>
          <a:xfrm>
            <a:off x="10523474" y="1944497"/>
            <a:ext cx="470892" cy="469702"/>
          </a:xfrm>
          <a:prstGeom prst="roundRect">
            <a:avLst>
              <a:gd name="adj" fmla="val 18668"/>
            </a:avLst>
          </a:prstGeom>
          <a:solidFill>
            <a:srgbClr val="740B0B"/>
          </a:solidFill>
          <a:ln w="7620">
            <a:solidFill>
              <a:srgbClr val="8D2424"/>
            </a:solidFill>
            <a:prstDash val="solid"/>
          </a:ln>
        </p:spPr>
        <p:txBody>
          <a:bodyPr/>
          <a:lstStyle/>
          <a:p>
            <a:endParaRPr lang="en-US">
              <a:solidFill>
                <a:schemeClr val="bg1"/>
              </a:solidFill>
            </a:endParaRPr>
          </a:p>
        </p:txBody>
      </p:sp>
      <p:sp>
        <p:nvSpPr>
          <p:cNvPr id="12" name="Text 10"/>
          <p:cNvSpPr/>
          <p:nvPr/>
        </p:nvSpPr>
        <p:spPr>
          <a:xfrm>
            <a:off x="10613366" y="2014625"/>
            <a:ext cx="291108" cy="329682"/>
          </a:xfrm>
          <a:prstGeom prst="rect">
            <a:avLst/>
          </a:prstGeom>
          <a:noFill/>
          <a:ln/>
        </p:spPr>
        <p:txBody>
          <a:bodyPr wrap="none" lIns="0" tIns="0" rIns="0" bIns="0" rtlCol="0" anchor="t"/>
          <a:lstStyle/>
          <a:p>
            <a:pPr marL="0" indent="0" algn="ctr">
              <a:lnSpc>
                <a:spcPts val="2600"/>
              </a:lnSpc>
              <a:buNone/>
            </a:pPr>
            <a:r>
              <a:rPr lang="en-US" sz="2600" dirty="0">
                <a:solidFill>
                  <a:schemeClr val="bg1"/>
                </a:solidFill>
                <a:latin typeface="Dela Gothic One" pitchFamily="34" charset="0"/>
                <a:ea typeface="Dela Gothic One" pitchFamily="34" charset="-122"/>
                <a:cs typeface="Dela Gothic One" pitchFamily="34" charset="-120"/>
              </a:rPr>
              <a:t>3</a:t>
            </a:r>
            <a:endParaRPr lang="en-US" sz="2600" dirty="0">
              <a:solidFill>
                <a:schemeClr val="bg1"/>
              </a:solidFill>
            </a:endParaRPr>
          </a:p>
        </p:txBody>
      </p:sp>
      <p:sp>
        <p:nvSpPr>
          <p:cNvPr id="13" name="Text 11"/>
          <p:cNvSpPr/>
          <p:nvPr/>
        </p:nvSpPr>
        <p:spPr>
          <a:xfrm>
            <a:off x="11203559" y="1944496"/>
            <a:ext cx="3340060" cy="815267"/>
          </a:xfrm>
          <a:prstGeom prst="rect">
            <a:avLst/>
          </a:prstGeom>
          <a:noFill/>
          <a:ln/>
        </p:spPr>
        <p:txBody>
          <a:bodyPr wrap="none" lIns="0" tIns="0" rIns="0" bIns="0" rtlCol="0" anchor="t"/>
          <a:lstStyle/>
          <a:p>
            <a:pPr>
              <a:lnSpc>
                <a:spcPts val="2700"/>
              </a:lnSpc>
            </a:pPr>
            <a:r>
              <a:rPr lang="en-US" dirty="0">
                <a:solidFill>
                  <a:schemeClr val="bg1"/>
                </a:solidFill>
                <a:latin typeface="Dela Gothic One" pitchFamily="34" charset="0"/>
                <a:ea typeface="Dela Gothic One" pitchFamily="34" charset="-122"/>
                <a:cs typeface="Dela Gothic One" pitchFamily="34" charset="-120"/>
              </a:rPr>
              <a:t>Support Vector</a:t>
            </a:r>
          </a:p>
          <a:p>
            <a:pPr>
              <a:lnSpc>
                <a:spcPts val="2700"/>
              </a:lnSpc>
            </a:pPr>
            <a:r>
              <a:rPr lang="en-US" dirty="0">
                <a:solidFill>
                  <a:schemeClr val="bg1"/>
                </a:solidFill>
                <a:latin typeface="Dela Gothic One" pitchFamily="34" charset="0"/>
                <a:ea typeface="Dela Gothic One" pitchFamily="34" charset="-122"/>
                <a:cs typeface="Dela Gothic One" pitchFamily="34" charset="-120"/>
              </a:rPr>
              <a:t> Regression (SVR)</a:t>
            </a:r>
            <a:endParaRPr lang="en-US" dirty="0">
              <a:solidFill>
                <a:schemeClr val="bg1"/>
              </a:solidFill>
            </a:endParaRPr>
          </a:p>
        </p:txBody>
      </p:sp>
      <p:sp>
        <p:nvSpPr>
          <p:cNvPr id="14" name="Text 12"/>
          <p:cNvSpPr/>
          <p:nvPr/>
        </p:nvSpPr>
        <p:spPr>
          <a:xfrm>
            <a:off x="11202376" y="2759764"/>
            <a:ext cx="3590650" cy="1669789"/>
          </a:xfrm>
          <a:prstGeom prst="rect">
            <a:avLst/>
          </a:prstGeom>
          <a:noFill/>
          <a:ln/>
        </p:spPr>
        <p:txBody>
          <a:bodyPr wrap="square" lIns="0" tIns="0" rIns="0" bIns="0" rtlCol="0" anchor="t"/>
          <a:lstStyle/>
          <a:p>
            <a:pPr>
              <a:lnSpc>
                <a:spcPts val="2600"/>
              </a:lnSpc>
            </a:pPr>
            <a:r>
              <a:rPr lang="en-US" sz="1600" dirty="0">
                <a:solidFill>
                  <a:schemeClr val="bg1"/>
                </a:solidFill>
                <a:latin typeface="DM Sans" pitchFamily="34" charset="0"/>
                <a:ea typeface="DM Sans" pitchFamily="34" charset="-122"/>
                <a:cs typeface="DM Sans" pitchFamily="34" charset="-120"/>
              </a:rPr>
              <a:t>Used to predict lap times, incorporating scaled features for more accurate predictions.</a:t>
            </a:r>
          </a:p>
        </p:txBody>
      </p:sp>
      <p:sp>
        <p:nvSpPr>
          <p:cNvPr id="19" name="Text 0">
            <a:extLst>
              <a:ext uri="{FF2B5EF4-FFF2-40B4-BE49-F238E27FC236}">
                <a16:creationId xmlns:a16="http://schemas.microsoft.com/office/drawing/2014/main" id="{B735F0F9-4AFA-13DB-0F0D-6E33CBE8C142}"/>
              </a:ext>
            </a:extLst>
          </p:cNvPr>
          <p:cNvSpPr/>
          <p:nvPr/>
        </p:nvSpPr>
        <p:spPr>
          <a:xfrm>
            <a:off x="6045770" y="960335"/>
            <a:ext cx="3462337" cy="576858"/>
          </a:xfrm>
          <a:prstGeom prst="rect">
            <a:avLst/>
          </a:prstGeom>
          <a:noFill/>
          <a:ln/>
        </p:spPr>
        <p:txBody>
          <a:bodyPr wrap="none" lIns="0" tIns="0" rIns="0" bIns="0" rtlCol="0" anchor="t"/>
          <a:lstStyle/>
          <a:p>
            <a:pPr>
              <a:lnSpc>
                <a:spcPts val="2250"/>
              </a:lnSpc>
            </a:pPr>
            <a:r>
              <a:rPr lang="en-US" sz="4800" dirty="0">
                <a:solidFill>
                  <a:schemeClr val="bg1"/>
                </a:solidFill>
                <a:latin typeface="Dela Gothic One" pitchFamily="34" charset="0"/>
                <a:ea typeface="Dela Gothic One" pitchFamily="34" charset="-122"/>
                <a:cs typeface="Dela Gothic One" pitchFamily="34" charset="-120"/>
              </a:rPr>
              <a:t>Modeling</a:t>
            </a:r>
            <a:endParaRPr lang="en-US" sz="4800" dirty="0">
              <a:solidFill>
                <a:schemeClr val="bg1"/>
              </a:solidFill>
            </a:endParaRPr>
          </a:p>
        </p:txBody>
      </p:sp>
      <p:sp>
        <p:nvSpPr>
          <p:cNvPr id="15" name="Shape 9">
            <a:extLst>
              <a:ext uri="{FF2B5EF4-FFF2-40B4-BE49-F238E27FC236}">
                <a16:creationId xmlns:a16="http://schemas.microsoft.com/office/drawing/2014/main" id="{6FC70B0E-31C2-DF39-8CCC-7370648D311E}"/>
              </a:ext>
            </a:extLst>
          </p:cNvPr>
          <p:cNvSpPr/>
          <p:nvPr/>
        </p:nvSpPr>
        <p:spPr>
          <a:xfrm>
            <a:off x="7854841" y="5137004"/>
            <a:ext cx="470892" cy="469702"/>
          </a:xfrm>
          <a:prstGeom prst="roundRect">
            <a:avLst>
              <a:gd name="adj" fmla="val 18668"/>
            </a:avLst>
          </a:prstGeom>
          <a:solidFill>
            <a:srgbClr val="740B0B"/>
          </a:solidFill>
          <a:ln w="7620">
            <a:solidFill>
              <a:srgbClr val="8D2424"/>
            </a:solidFill>
            <a:prstDash val="solid"/>
          </a:ln>
        </p:spPr>
        <p:txBody>
          <a:bodyPr/>
          <a:lstStyle/>
          <a:p>
            <a:endParaRPr lang="en-US">
              <a:solidFill>
                <a:schemeClr val="bg1"/>
              </a:solidFill>
            </a:endParaRPr>
          </a:p>
        </p:txBody>
      </p:sp>
      <p:sp>
        <p:nvSpPr>
          <p:cNvPr id="16" name="Text 10">
            <a:extLst>
              <a:ext uri="{FF2B5EF4-FFF2-40B4-BE49-F238E27FC236}">
                <a16:creationId xmlns:a16="http://schemas.microsoft.com/office/drawing/2014/main" id="{C8AE6A51-DEAA-0A9C-A98A-C01A82013EAD}"/>
              </a:ext>
            </a:extLst>
          </p:cNvPr>
          <p:cNvSpPr/>
          <p:nvPr/>
        </p:nvSpPr>
        <p:spPr>
          <a:xfrm>
            <a:off x="7944733" y="5207132"/>
            <a:ext cx="291108" cy="329682"/>
          </a:xfrm>
          <a:prstGeom prst="rect">
            <a:avLst/>
          </a:prstGeom>
          <a:noFill/>
          <a:ln/>
        </p:spPr>
        <p:txBody>
          <a:bodyPr wrap="none" lIns="0" tIns="0" rIns="0" bIns="0" rtlCol="0" anchor="t"/>
          <a:lstStyle/>
          <a:p>
            <a:pPr marL="0" indent="0" algn="ctr">
              <a:lnSpc>
                <a:spcPts val="2600"/>
              </a:lnSpc>
              <a:buNone/>
            </a:pPr>
            <a:r>
              <a:rPr lang="en-US" sz="2600" dirty="0">
                <a:solidFill>
                  <a:schemeClr val="bg1"/>
                </a:solidFill>
                <a:latin typeface="Dela Gothic One" pitchFamily="34" charset="0"/>
                <a:ea typeface="Dela Gothic One" pitchFamily="34" charset="-122"/>
              </a:rPr>
              <a:t>4</a:t>
            </a:r>
            <a:endParaRPr lang="en-US" sz="2600" dirty="0">
              <a:solidFill>
                <a:schemeClr val="bg1"/>
              </a:solidFill>
            </a:endParaRPr>
          </a:p>
        </p:txBody>
      </p:sp>
      <p:sp>
        <p:nvSpPr>
          <p:cNvPr id="17" name="Text 11">
            <a:extLst>
              <a:ext uri="{FF2B5EF4-FFF2-40B4-BE49-F238E27FC236}">
                <a16:creationId xmlns:a16="http://schemas.microsoft.com/office/drawing/2014/main" id="{16C8A891-71FA-F8FC-8210-D4D68D605CFE}"/>
              </a:ext>
            </a:extLst>
          </p:cNvPr>
          <p:cNvSpPr/>
          <p:nvPr/>
        </p:nvSpPr>
        <p:spPr>
          <a:xfrm>
            <a:off x="8534926" y="5137004"/>
            <a:ext cx="3340060" cy="343340"/>
          </a:xfrm>
          <a:prstGeom prst="rect">
            <a:avLst/>
          </a:prstGeom>
          <a:noFill/>
          <a:ln/>
        </p:spPr>
        <p:txBody>
          <a:bodyPr wrap="none" lIns="0" tIns="0" rIns="0" bIns="0" rtlCol="0" anchor="t"/>
          <a:lstStyle/>
          <a:p>
            <a:pPr>
              <a:lnSpc>
                <a:spcPts val="2700"/>
              </a:lnSpc>
            </a:pPr>
            <a:r>
              <a:rPr lang="en-US" dirty="0">
                <a:solidFill>
                  <a:schemeClr val="bg1"/>
                </a:solidFill>
                <a:latin typeface="Dela Gothic One" pitchFamily="34" charset="0"/>
                <a:ea typeface="Dela Gothic One" pitchFamily="34" charset="-122"/>
                <a:cs typeface="Dela Gothic One" pitchFamily="34" charset="-120"/>
              </a:rPr>
              <a:t>Decision Tree Regressor:</a:t>
            </a:r>
          </a:p>
        </p:txBody>
      </p:sp>
      <p:sp>
        <p:nvSpPr>
          <p:cNvPr id="18" name="Text 12">
            <a:extLst>
              <a:ext uri="{FF2B5EF4-FFF2-40B4-BE49-F238E27FC236}">
                <a16:creationId xmlns:a16="http://schemas.microsoft.com/office/drawing/2014/main" id="{5AD65DCB-E559-F4BC-80A6-D410A4AE6095}"/>
              </a:ext>
            </a:extLst>
          </p:cNvPr>
          <p:cNvSpPr/>
          <p:nvPr/>
        </p:nvSpPr>
        <p:spPr>
          <a:xfrm>
            <a:off x="8534926" y="5606706"/>
            <a:ext cx="3590650" cy="1669789"/>
          </a:xfrm>
          <a:prstGeom prst="rect">
            <a:avLst/>
          </a:prstGeom>
          <a:noFill/>
          <a:ln/>
        </p:spPr>
        <p:txBody>
          <a:bodyPr wrap="square" lIns="0" tIns="0" rIns="0" bIns="0" rtlCol="0" anchor="t"/>
          <a:lstStyle/>
          <a:p>
            <a:pPr>
              <a:lnSpc>
                <a:spcPts val="2600"/>
              </a:lnSpc>
            </a:pPr>
            <a:r>
              <a:rPr lang="en-US" sz="1600" dirty="0">
                <a:solidFill>
                  <a:schemeClr val="bg1"/>
                </a:solidFill>
                <a:latin typeface="DM Sans" pitchFamily="34" charset="0"/>
                <a:ea typeface="DM Sans" pitchFamily="34" charset="-122"/>
                <a:cs typeface="DM Sans" pitchFamily="34" charset="-120"/>
              </a:rPr>
              <a:t>Employed for predicting qualifying positions based on session times (e.g., Q1, Q2, Q3).</a:t>
            </a:r>
            <a:endParaRPr lang="en-US" sz="1600" dirty="0">
              <a:solidFill>
                <a:schemeClr val="bg1"/>
              </a:solidFill>
            </a:endParaRPr>
          </a:p>
        </p:txBody>
      </p:sp>
      <p:pic>
        <p:nvPicPr>
          <p:cNvPr id="22" name="Picture 21" descr="A screenshot of a computer screen&#10;&#10;Description automatically generated">
            <a:extLst>
              <a:ext uri="{FF2B5EF4-FFF2-40B4-BE49-F238E27FC236}">
                <a16:creationId xmlns:a16="http://schemas.microsoft.com/office/drawing/2014/main" id="{750CA2BE-FC7C-2619-E0E6-4064C4ED23E9}"/>
              </a:ext>
            </a:extLst>
          </p:cNvPr>
          <p:cNvPicPr>
            <a:picLocks noChangeAspect="1"/>
          </p:cNvPicPr>
          <p:nvPr/>
        </p:nvPicPr>
        <p:blipFill>
          <a:blip r:embed="rId4"/>
          <a:stretch>
            <a:fillRect/>
          </a:stretch>
        </p:blipFill>
        <p:spPr>
          <a:xfrm>
            <a:off x="1460384" y="6524734"/>
            <a:ext cx="3590649" cy="1428538"/>
          </a:xfrm>
          <a:prstGeom prst="rect">
            <a:avLst/>
          </a:prstGeom>
        </p:spPr>
      </p:pic>
      <p:pic>
        <p:nvPicPr>
          <p:cNvPr id="26" name="Picture 25">
            <a:extLst>
              <a:ext uri="{FF2B5EF4-FFF2-40B4-BE49-F238E27FC236}">
                <a16:creationId xmlns:a16="http://schemas.microsoft.com/office/drawing/2014/main" id="{FFAC6FB7-69A2-AC79-60DE-88EE55F4B188}"/>
              </a:ext>
            </a:extLst>
          </p:cNvPr>
          <p:cNvPicPr>
            <a:picLocks noChangeAspect="1"/>
          </p:cNvPicPr>
          <p:nvPr/>
        </p:nvPicPr>
        <p:blipFill>
          <a:blip r:embed="rId5"/>
          <a:srcRect r="9180"/>
          <a:stretch/>
        </p:blipFill>
        <p:spPr>
          <a:xfrm>
            <a:off x="10700736" y="3936916"/>
            <a:ext cx="3690923" cy="343340"/>
          </a:xfrm>
          <a:prstGeom prst="rect">
            <a:avLst/>
          </a:prstGeom>
        </p:spPr>
      </p:pic>
      <p:pic>
        <p:nvPicPr>
          <p:cNvPr id="28" name="Picture 27">
            <a:extLst>
              <a:ext uri="{FF2B5EF4-FFF2-40B4-BE49-F238E27FC236}">
                <a16:creationId xmlns:a16="http://schemas.microsoft.com/office/drawing/2014/main" id="{543A0DCF-9DA4-9966-CB83-D59AD7357A3E}"/>
              </a:ext>
            </a:extLst>
          </p:cNvPr>
          <p:cNvPicPr>
            <a:picLocks noChangeAspect="1"/>
          </p:cNvPicPr>
          <p:nvPr/>
        </p:nvPicPr>
        <p:blipFill>
          <a:blip r:embed="rId6"/>
          <a:stretch>
            <a:fillRect/>
          </a:stretch>
        </p:blipFill>
        <p:spPr>
          <a:xfrm>
            <a:off x="3043218" y="6189859"/>
            <a:ext cx="2019300" cy="304800"/>
          </a:xfrm>
          <a:prstGeom prst="rect">
            <a:avLst/>
          </a:prstGeom>
        </p:spPr>
      </p:pic>
      <p:pic>
        <p:nvPicPr>
          <p:cNvPr id="29" name="Picture 28">
            <a:extLst>
              <a:ext uri="{FF2B5EF4-FFF2-40B4-BE49-F238E27FC236}">
                <a16:creationId xmlns:a16="http://schemas.microsoft.com/office/drawing/2014/main" id="{F927755B-FD62-A6EB-454E-B23CF358CFE4}"/>
              </a:ext>
            </a:extLst>
          </p:cNvPr>
          <p:cNvPicPr>
            <a:picLocks noChangeAspect="1"/>
          </p:cNvPicPr>
          <p:nvPr/>
        </p:nvPicPr>
        <p:blipFill>
          <a:blip r:embed="rId7"/>
          <a:stretch>
            <a:fillRect/>
          </a:stretch>
        </p:blipFill>
        <p:spPr>
          <a:xfrm>
            <a:off x="7854841" y="6786919"/>
            <a:ext cx="4686300" cy="393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3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gradFill>
        <a:effectLst/>
      </p:bgPr>
    </p:bg>
    <p:spTree>
      <p:nvGrpSpPr>
        <p:cNvPr id="1" name="">
          <a:extLst>
            <a:ext uri="{FF2B5EF4-FFF2-40B4-BE49-F238E27FC236}">
              <a16:creationId xmlns:a16="http://schemas.microsoft.com/office/drawing/2014/main" id="{6B28A471-11DE-98FC-EA82-ACEEF4A2499D}"/>
            </a:ext>
          </a:extLst>
        </p:cNvPr>
        <p:cNvGrpSpPr/>
        <p:nvPr/>
      </p:nvGrpSpPr>
      <p:grpSpPr>
        <a:xfrm>
          <a:off x="0" y="0"/>
          <a:ext cx="0" cy="0"/>
          <a:chOff x="0" y="0"/>
          <a:chExt cx="0" cy="0"/>
        </a:xfrm>
      </p:grpSpPr>
      <p:pic>
        <p:nvPicPr>
          <p:cNvPr id="11" name="Picture 10" descr="A motorcyclist doing a stunt on a track&#10;&#10;Description automatically generated">
            <a:extLst>
              <a:ext uri="{FF2B5EF4-FFF2-40B4-BE49-F238E27FC236}">
                <a16:creationId xmlns:a16="http://schemas.microsoft.com/office/drawing/2014/main" id="{BB9DFA25-A6AC-A8E4-2A7D-436B2F8ED671}"/>
              </a:ext>
            </a:extLst>
          </p:cNvPr>
          <p:cNvPicPr>
            <a:picLocks noGrp="1" noRot="1" noChangeAspect="1" noMove="1" noResize="1" noEditPoints="1" noAdjustHandles="1" noChangeArrowheads="1" noChangeShapeType="1" noCrop="1"/>
          </p:cNvPicPr>
          <p:nvPr/>
        </p:nvPicPr>
        <p:blipFill>
          <a:blip r:embed="rId2">
            <a:alphaModFix amt="25000"/>
          </a:blip>
          <a:stretch>
            <a:fillRect/>
          </a:stretch>
        </p:blipFill>
        <p:spPr>
          <a:xfrm rot="5400000">
            <a:off x="3176855" y="-3200400"/>
            <a:ext cx="8276690" cy="14630400"/>
          </a:xfrm>
          <a:prstGeom prst="rect">
            <a:avLst/>
          </a:prstGeom>
        </p:spPr>
      </p:pic>
      <p:sp>
        <p:nvSpPr>
          <p:cNvPr id="2" name="Text 0">
            <a:extLst>
              <a:ext uri="{FF2B5EF4-FFF2-40B4-BE49-F238E27FC236}">
                <a16:creationId xmlns:a16="http://schemas.microsoft.com/office/drawing/2014/main" id="{8169A8A3-4E2C-35B9-058F-B59F2D89860D}"/>
              </a:ext>
            </a:extLst>
          </p:cNvPr>
          <p:cNvSpPr/>
          <p:nvPr/>
        </p:nvSpPr>
        <p:spPr>
          <a:xfrm>
            <a:off x="4701641" y="1004494"/>
            <a:ext cx="5561965" cy="630436"/>
          </a:xfrm>
          <a:prstGeom prst="rect">
            <a:avLst/>
          </a:prstGeom>
          <a:noFill/>
          <a:ln/>
        </p:spPr>
        <p:txBody>
          <a:bodyPr wrap="none" lIns="0" tIns="0" rIns="0" bIns="0" rtlCol="0" anchor="t"/>
          <a:lstStyle/>
          <a:p>
            <a:pPr>
              <a:lnSpc>
                <a:spcPts val="2250"/>
              </a:lnSpc>
            </a:pPr>
            <a:endParaRPr lang="en-US" sz="4000" dirty="0">
              <a:solidFill>
                <a:schemeClr val="bg1"/>
              </a:solidFill>
            </a:endParaRPr>
          </a:p>
        </p:txBody>
      </p:sp>
      <p:sp>
        <p:nvSpPr>
          <p:cNvPr id="3" name="Text 0">
            <a:extLst>
              <a:ext uri="{FF2B5EF4-FFF2-40B4-BE49-F238E27FC236}">
                <a16:creationId xmlns:a16="http://schemas.microsoft.com/office/drawing/2014/main" id="{B18EF0C1-0F71-01B4-6BBA-17E505E38A5C}"/>
              </a:ext>
            </a:extLst>
          </p:cNvPr>
          <p:cNvSpPr/>
          <p:nvPr/>
        </p:nvSpPr>
        <p:spPr>
          <a:xfrm>
            <a:off x="7874570" y="1319712"/>
            <a:ext cx="3462337" cy="576858"/>
          </a:xfrm>
          <a:prstGeom prst="rect">
            <a:avLst/>
          </a:prstGeom>
          <a:noFill/>
          <a:ln/>
        </p:spPr>
        <p:txBody>
          <a:bodyPr wrap="none" lIns="0" tIns="0" rIns="0" bIns="0" rtlCol="0" anchor="t"/>
          <a:lstStyle/>
          <a:p>
            <a:pPr>
              <a:lnSpc>
                <a:spcPts val="2250"/>
              </a:lnSpc>
            </a:pPr>
            <a:r>
              <a:rPr lang="en-US" sz="4800" dirty="0">
                <a:solidFill>
                  <a:schemeClr val="bg1"/>
                </a:solidFill>
                <a:latin typeface="Dela Gothic One" pitchFamily="34" charset="0"/>
                <a:ea typeface="Dela Gothic One" pitchFamily="34" charset="-122"/>
                <a:cs typeface="Dela Gothic One" pitchFamily="34" charset="-120"/>
              </a:rPr>
              <a:t>Evaluation</a:t>
            </a:r>
            <a:endParaRPr lang="en-US" sz="4800" dirty="0">
              <a:solidFill>
                <a:schemeClr val="bg1"/>
              </a:solidFill>
            </a:endParaRPr>
          </a:p>
        </p:txBody>
      </p:sp>
      <p:pic>
        <p:nvPicPr>
          <p:cNvPr id="5" name="Picture 4" descr="A poster of a race track&#10;&#10;Description automatically generated">
            <a:extLst>
              <a:ext uri="{FF2B5EF4-FFF2-40B4-BE49-F238E27FC236}">
                <a16:creationId xmlns:a16="http://schemas.microsoft.com/office/drawing/2014/main" id="{985FD895-23BD-E494-02EB-2D16ECC1E082}"/>
              </a:ext>
            </a:extLst>
          </p:cNvPr>
          <p:cNvPicPr>
            <a:picLocks noChangeAspect="1"/>
          </p:cNvPicPr>
          <p:nvPr/>
        </p:nvPicPr>
        <p:blipFill>
          <a:blip r:embed="rId3"/>
          <a:stretch>
            <a:fillRect/>
          </a:stretch>
        </p:blipFill>
        <p:spPr>
          <a:xfrm>
            <a:off x="0" y="0"/>
            <a:ext cx="4701641" cy="8229600"/>
          </a:xfrm>
          <a:prstGeom prst="rect">
            <a:avLst/>
          </a:prstGeom>
        </p:spPr>
      </p:pic>
      <p:sp>
        <p:nvSpPr>
          <p:cNvPr id="6" name="Text 8">
            <a:extLst>
              <a:ext uri="{FF2B5EF4-FFF2-40B4-BE49-F238E27FC236}">
                <a16:creationId xmlns:a16="http://schemas.microsoft.com/office/drawing/2014/main" id="{C9CC6A71-E9B7-D9BD-DFA7-9792EBA154BC}"/>
              </a:ext>
            </a:extLst>
          </p:cNvPr>
          <p:cNvSpPr/>
          <p:nvPr/>
        </p:nvSpPr>
        <p:spPr>
          <a:xfrm>
            <a:off x="6022217" y="2451995"/>
            <a:ext cx="7053703" cy="1129405"/>
          </a:xfrm>
          <a:prstGeom prst="rect">
            <a:avLst/>
          </a:prstGeom>
          <a:noFill/>
          <a:ln/>
        </p:spPr>
        <p:txBody>
          <a:bodyPr wrap="square" lIns="0" tIns="0" rIns="0" bIns="0" rtlCol="0" anchor="t"/>
          <a:lstStyle/>
          <a:p>
            <a:pPr>
              <a:lnSpc>
                <a:spcPts val="2600"/>
              </a:lnSpc>
            </a:pPr>
            <a:endParaRPr lang="en-US" sz="1600" dirty="0">
              <a:solidFill>
                <a:schemeClr val="bg1"/>
              </a:solidFill>
              <a:latin typeface="DM Sans" pitchFamily="34" charset="0"/>
              <a:ea typeface="DM Sans" pitchFamily="34" charset="-122"/>
              <a:cs typeface="DM Sans" pitchFamily="34" charset="-120"/>
            </a:endParaRPr>
          </a:p>
        </p:txBody>
      </p:sp>
      <p:sp>
        <p:nvSpPr>
          <p:cNvPr id="8" name="TextBox 7">
            <a:extLst>
              <a:ext uri="{FF2B5EF4-FFF2-40B4-BE49-F238E27FC236}">
                <a16:creationId xmlns:a16="http://schemas.microsoft.com/office/drawing/2014/main" id="{85D77CCF-7A65-483E-ADEC-D9CC749ECE64}"/>
              </a:ext>
            </a:extLst>
          </p:cNvPr>
          <p:cNvSpPr txBox="1"/>
          <p:nvPr/>
        </p:nvSpPr>
        <p:spPr>
          <a:xfrm>
            <a:off x="6022217" y="4703717"/>
            <a:ext cx="7437120" cy="1075231"/>
          </a:xfrm>
          <a:prstGeom prst="rect">
            <a:avLst/>
          </a:prstGeom>
          <a:noFill/>
        </p:spPr>
        <p:txBody>
          <a:bodyPr wrap="square">
            <a:spAutoFit/>
          </a:bodyPr>
          <a:lstStyle/>
          <a:p>
            <a:pPr>
              <a:lnSpc>
                <a:spcPts val="2600"/>
              </a:lnSpc>
            </a:pPr>
            <a:r>
              <a:rPr lang="en-US" b="1" dirty="0">
                <a:solidFill>
                  <a:schemeClr val="bg1"/>
                </a:solidFill>
                <a:latin typeface="DM Sans" pitchFamily="34" charset="0"/>
                <a:ea typeface="DM Sans" pitchFamily="34" charset="-122"/>
                <a:cs typeface="DM Sans" pitchFamily="34" charset="-120"/>
              </a:rPr>
              <a:t>MODEL OUTPUTS: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Predictions of winners for upcoming races.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Strategy recommendations based on simulation outputs.</a:t>
            </a:r>
          </a:p>
        </p:txBody>
      </p:sp>
      <p:sp>
        <p:nvSpPr>
          <p:cNvPr id="10" name="TextBox 9">
            <a:extLst>
              <a:ext uri="{FF2B5EF4-FFF2-40B4-BE49-F238E27FC236}">
                <a16:creationId xmlns:a16="http://schemas.microsoft.com/office/drawing/2014/main" id="{70BA6DC6-8269-B459-52EF-750975EFB85F}"/>
              </a:ext>
            </a:extLst>
          </p:cNvPr>
          <p:cNvSpPr txBox="1"/>
          <p:nvPr/>
        </p:nvSpPr>
        <p:spPr>
          <a:xfrm>
            <a:off x="6022217" y="6205560"/>
            <a:ext cx="7437120" cy="1408655"/>
          </a:xfrm>
          <a:prstGeom prst="rect">
            <a:avLst/>
          </a:prstGeom>
          <a:noFill/>
        </p:spPr>
        <p:txBody>
          <a:bodyPr wrap="square">
            <a:spAutoFit/>
          </a:bodyPr>
          <a:lstStyle/>
          <a:p>
            <a:pPr>
              <a:lnSpc>
                <a:spcPts val="2600"/>
              </a:lnSpc>
            </a:pPr>
            <a:r>
              <a:rPr lang="en-US" b="1" dirty="0">
                <a:solidFill>
                  <a:schemeClr val="bg1"/>
                </a:solidFill>
                <a:latin typeface="DM Sans" pitchFamily="34" charset="0"/>
                <a:ea typeface="DM Sans" pitchFamily="34" charset="-122"/>
                <a:cs typeface="DM Sans" pitchFamily="34" charset="-120"/>
              </a:rPr>
              <a:t>LIMITATIONS: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Dependency on historical data.</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Assumptions in simulation models may not capture all real-world factors.</a:t>
            </a:r>
          </a:p>
        </p:txBody>
      </p:sp>
      <p:sp>
        <p:nvSpPr>
          <p:cNvPr id="13" name="TextBox 12">
            <a:extLst>
              <a:ext uri="{FF2B5EF4-FFF2-40B4-BE49-F238E27FC236}">
                <a16:creationId xmlns:a16="http://schemas.microsoft.com/office/drawing/2014/main" id="{27DCAED8-7F72-32CC-E297-65314D226B02}"/>
              </a:ext>
            </a:extLst>
          </p:cNvPr>
          <p:cNvSpPr txBox="1"/>
          <p:nvPr/>
        </p:nvSpPr>
        <p:spPr>
          <a:xfrm>
            <a:off x="5830508" y="2125353"/>
            <a:ext cx="7437120" cy="2742354"/>
          </a:xfrm>
          <a:prstGeom prst="rect">
            <a:avLst/>
          </a:prstGeom>
          <a:noFill/>
        </p:spPr>
        <p:txBody>
          <a:bodyPr wrap="square">
            <a:spAutoFit/>
          </a:bodyPr>
          <a:lstStyle/>
          <a:p>
            <a:pPr>
              <a:lnSpc>
                <a:spcPts val="2600"/>
              </a:lnSpc>
            </a:pPr>
            <a:r>
              <a:rPr lang="en-US" b="1" dirty="0">
                <a:solidFill>
                  <a:schemeClr val="bg1"/>
                </a:solidFill>
                <a:latin typeface="DM Sans" pitchFamily="34" charset="0"/>
                <a:ea typeface="DM Sans" pitchFamily="34" charset="-122"/>
                <a:cs typeface="DM Sans" pitchFamily="34" charset="-120"/>
              </a:rPr>
              <a:t>FINDINGS: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Random Forest effectively classifies incidents with strong metrics in classification reports.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Ridge Regression and SVR reveal important relationships between lap times, pit stops, and race positions.</a:t>
            </a:r>
          </a:p>
          <a:p>
            <a:pPr marL="285750" indent="-285750">
              <a:lnSpc>
                <a:spcPts val="2600"/>
              </a:lnSpc>
              <a:buFont typeface="Arial" panose="020B0604020202020204" pitchFamily="34" charset="0"/>
              <a:buChar char="•"/>
            </a:pPr>
            <a:r>
              <a:rPr lang="en-US" sz="1800" dirty="0">
                <a:solidFill>
                  <a:schemeClr val="bg1"/>
                </a:solidFill>
                <a:latin typeface="DM Sans" pitchFamily="34" charset="0"/>
                <a:ea typeface="DM Sans" pitchFamily="34" charset="-122"/>
                <a:cs typeface="DM Sans" pitchFamily="34" charset="-120"/>
              </a:rPr>
              <a:t>Decision Tree Regressor provides quick insights into qualifying results.</a:t>
            </a:r>
          </a:p>
          <a:p>
            <a:pPr marL="285750" indent="-285750">
              <a:lnSpc>
                <a:spcPts val="2600"/>
              </a:lnSpc>
              <a:buFont typeface="Arial" panose="020B0604020202020204" pitchFamily="34" charset="0"/>
              <a:buChar char="•"/>
            </a:pPr>
            <a:endParaRPr lang="en-US" sz="1800" dirty="0">
              <a:solidFill>
                <a:schemeClr val="bg1"/>
              </a:solidFill>
              <a:latin typeface="DM Sans" pitchFamily="34" charset="0"/>
              <a:ea typeface="DM Sans" pitchFamily="34" charset="-122"/>
              <a:cs typeface="DM Sans" pitchFamily="34" charset="-120"/>
            </a:endParaRPr>
          </a:p>
        </p:txBody>
      </p:sp>
    </p:spTree>
    <p:extLst>
      <p:ext uri="{BB962C8B-B14F-4D97-AF65-F5344CB8AC3E}">
        <p14:creationId xmlns:p14="http://schemas.microsoft.com/office/powerpoint/2010/main" val="31969869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2700000" scaled="1"/>
        </a:gradFill>
        <a:effectLst/>
      </p:bgPr>
    </p:bg>
    <p:spTree>
      <p:nvGrpSpPr>
        <p:cNvPr id="1" name="">
          <a:extLst>
            <a:ext uri="{FF2B5EF4-FFF2-40B4-BE49-F238E27FC236}">
              <a16:creationId xmlns:a16="http://schemas.microsoft.com/office/drawing/2014/main" id="{D2942D01-13B8-A0BF-DDDE-0F22A673531D}"/>
            </a:ext>
          </a:extLst>
        </p:cNvPr>
        <p:cNvGrpSpPr/>
        <p:nvPr/>
      </p:nvGrpSpPr>
      <p:grpSpPr>
        <a:xfrm>
          <a:off x="0" y="0"/>
          <a:ext cx="0" cy="0"/>
          <a:chOff x="0" y="0"/>
          <a:chExt cx="0" cy="0"/>
        </a:xfrm>
      </p:grpSpPr>
      <p:pic>
        <p:nvPicPr>
          <p:cNvPr id="16" name="Picture 15" descr="A motorcyclist doing a stunt on a track&#10;&#10;Description automatically generated">
            <a:extLst>
              <a:ext uri="{FF2B5EF4-FFF2-40B4-BE49-F238E27FC236}">
                <a16:creationId xmlns:a16="http://schemas.microsoft.com/office/drawing/2014/main" id="{888C5B82-ACA0-2648-2FFC-2B583A23643E}"/>
              </a:ext>
            </a:extLst>
          </p:cNvPr>
          <p:cNvPicPr>
            <a:picLocks noGrp="1" noRot="1" noChangeAspect="1" noMove="1" noResize="1" noEditPoints="1" noAdjustHandles="1" noChangeArrowheads="1" noChangeShapeType="1" noCrop="1"/>
          </p:cNvPicPr>
          <p:nvPr/>
        </p:nvPicPr>
        <p:blipFill>
          <a:blip r:embed="rId3">
            <a:alphaModFix amt="25000"/>
          </a:blip>
          <a:stretch>
            <a:fillRect/>
          </a:stretch>
        </p:blipFill>
        <p:spPr>
          <a:xfrm rot="5400000">
            <a:off x="3176855" y="-3200400"/>
            <a:ext cx="8276690" cy="14630400"/>
          </a:xfrm>
          <a:prstGeom prst="rect">
            <a:avLst/>
          </a:prstGeom>
        </p:spPr>
      </p:pic>
      <p:sp>
        <p:nvSpPr>
          <p:cNvPr id="2" name="Text 0">
            <a:extLst>
              <a:ext uri="{FF2B5EF4-FFF2-40B4-BE49-F238E27FC236}">
                <a16:creationId xmlns:a16="http://schemas.microsoft.com/office/drawing/2014/main" id="{A0D022DC-80E5-75C0-9311-3B546BB57FAE}"/>
              </a:ext>
            </a:extLst>
          </p:cNvPr>
          <p:cNvSpPr/>
          <p:nvPr/>
        </p:nvSpPr>
        <p:spPr>
          <a:xfrm>
            <a:off x="2350621" y="1221094"/>
            <a:ext cx="6567964" cy="702231"/>
          </a:xfrm>
          <a:prstGeom prst="rect">
            <a:avLst/>
          </a:prstGeom>
          <a:noFill/>
          <a:ln/>
        </p:spPr>
        <p:txBody>
          <a:bodyPr wrap="none" lIns="0" tIns="0" rIns="0" bIns="0" rtlCol="0" anchor="t"/>
          <a:lstStyle/>
          <a:p>
            <a:pPr>
              <a:lnSpc>
                <a:spcPts val="2250"/>
              </a:lnSpc>
            </a:pPr>
            <a:r>
              <a:rPr lang="en-US" sz="4000" dirty="0">
                <a:solidFill>
                  <a:schemeClr val="bg1"/>
                </a:solidFill>
                <a:latin typeface="Dela Gothic One" pitchFamily="34" charset="0"/>
                <a:ea typeface="Dela Gothic One" pitchFamily="34" charset="-122"/>
                <a:cs typeface="Dela Gothic One" pitchFamily="34" charset="-120"/>
              </a:rPr>
              <a:t>Results and Findings</a:t>
            </a:r>
          </a:p>
        </p:txBody>
      </p:sp>
      <p:sp>
        <p:nvSpPr>
          <p:cNvPr id="4" name="Text 1">
            <a:extLst>
              <a:ext uri="{FF2B5EF4-FFF2-40B4-BE49-F238E27FC236}">
                <a16:creationId xmlns:a16="http://schemas.microsoft.com/office/drawing/2014/main" id="{41055662-AF66-16E3-C9C0-65949386CF6B}"/>
              </a:ext>
            </a:extLst>
          </p:cNvPr>
          <p:cNvSpPr/>
          <p:nvPr/>
        </p:nvSpPr>
        <p:spPr>
          <a:xfrm>
            <a:off x="521572" y="2386479"/>
            <a:ext cx="2474292" cy="701993"/>
          </a:xfrm>
          <a:prstGeom prst="rect">
            <a:avLst/>
          </a:prstGeom>
          <a:noFill/>
          <a:ln/>
        </p:spPr>
        <p:txBody>
          <a:bodyPr wrap="square" lIns="0" tIns="0" rIns="0" bIns="0" rtlCol="0" anchor="t"/>
          <a:lstStyle/>
          <a:p>
            <a:pPr>
              <a:lnSpc>
                <a:spcPts val="2750"/>
              </a:lnSpc>
            </a:pPr>
            <a:r>
              <a:rPr lang="en-US" sz="2200" dirty="0">
                <a:solidFill>
                  <a:schemeClr val="bg1"/>
                </a:solidFill>
                <a:latin typeface="Dela Gothic One" pitchFamily="34" charset="0"/>
                <a:ea typeface="Dela Gothic One" pitchFamily="34" charset="-122"/>
                <a:cs typeface="Dela Gothic One" pitchFamily="34" charset="-120"/>
              </a:rPr>
              <a:t>Findings from Visualizations:</a:t>
            </a:r>
          </a:p>
        </p:txBody>
      </p:sp>
      <p:sp>
        <p:nvSpPr>
          <p:cNvPr id="5" name="Text 2">
            <a:extLst>
              <a:ext uri="{FF2B5EF4-FFF2-40B4-BE49-F238E27FC236}">
                <a16:creationId xmlns:a16="http://schemas.microsoft.com/office/drawing/2014/main" id="{B0186241-ED16-8CB9-4BC6-4731ED174546}"/>
              </a:ext>
            </a:extLst>
          </p:cNvPr>
          <p:cNvSpPr/>
          <p:nvPr/>
        </p:nvSpPr>
        <p:spPr>
          <a:xfrm>
            <a:off x="3304123" y="1966725"/>
            <a:ext cx="5743625" cy="1912437"/>
          </a:xfrm>
          <a:prstGeom prst="rect">
            <a:avLst/>
          </a:prstGeom>
          <a:noFill/>
          <a:ln/>
        </p:spPr>
        <p:txBody>
          <a:bodyPr wrap="square" lIns="0" tIns="0" rIns="0" bIns="0" rtlCol="0" anchor="t"/>
          <a:lstStyle/>
          <a:p>
            <a:pPr marL="285750" indent="-285750">
              <a:buFont typeface="Arial" panose="020B0604020202020204" pitchFamily="34" charset="0"/>
              <a:buChar char="•"/>
            </a:pPr>
            <a:endParaRPr lang="en-US" sz="16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6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Drivers with the best qualifying positions (e.g., Verstappen, Hamilton) are more likely to secure podium finishes.</a:t>
            </a:r>
          </a:p>
          <a:p>
            <a:pPr marL="285750" indent="-285750">
              <a:buFont typeface="Arial" panose="020B0604020202020204" pitchFamily="34" charset="0"/>
              <a:buChar char="•"/>
            </a:pPr>
            <a:r>
              <a:rPr lang="en-US" sz="16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Lewis Hamilton’s career demonstrates unparalleled consistency, often finishing within the top 3.</a:t>
            </a:r>
          </a:p>
          <a:p>
            <a:pPr marL="285750" indent="-285750">
              <a:buFont typeface="Arial" panose="020B0604020202020204" pitchFamily="34" charset="0"/>
              <a:buChar char="•"/>
            </a:pPr>
            <a:r>
              <a:rPr lang="en-US" sz="16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Mercedes and Red Bull maintain dominance, with a clear upward trajectory post-2014.</a:t>
            </a:r>
          </a:p>
          <a:p>
            <a:endParaRPr lang="en-US" sz="16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p:txBody>
      </p:sp>
      <p:sp>
        <p:nvSpPr>
          <p:cNvPr id="19" name="Text 1">
            <a:extLst>
              <a:ext uri="{FF2B5EF4-FFF2-40B4-BE49-F238E27FC236}">
                <a16:creationId xmlns:a16="http://schemas.microsoft.com/office/drawing/2014/main" id="{7B06650D-7014-940C-0425-97C46AD854AE}"/>
              </a:ext>
            </a:extLst>
          </p:cNvPr>
          <p:cNvSpPr/>
          <p:nvPr/>
        </p:nvSpPr>
        <p:spPr>
          <a:xfrm>
            <a:off x="530690" y="4490907"/>
            <a:ext cx="2633615" cy="701993"/>
          </a:xfrm>
          <a:prstGeom prst="rect">
            <a:avLst/>
          </a:prstGeom>
          <a:noFill/>
          <a:ln/>
        </p:spPr>
        <p:txBody>
          <a:bodyPr wrap="square" lIns="0" tIns="0" rIns="0" bIns="0" rtlCol="0" anchor="t"/>
          <a:lstStyle/>
          <a:p>
            <a:pPr>
              <a:lnSpc>
                <a:spcPts val="2750"/>
              </a:lnSpc>
            </a:pPr>
            <a:r>
              <a:rPr lang="en-US" sz="2200" dirty="0">
                <a:solidFill>
                  <a:schemeClr val="bg1"/>
                </a:solidFill>
                <a:latin typeface="Dela Gothic One" pitchFamily="34" charset="0"/>
                <a:ea typeface="Dela Gothic One" pitchFamily="34" charset="-122"/>
                <a:cs typeface="Dela Gothic One" pitchFamily="34" charset="-120"/>
              </a:rPr>
              <a:t>Data-Driven Insights:</a:t>
            </a:r>
          </a:p>
        </p:txBody>
      </p:sp>
      <p:sp>
        <p:nvSpPr>
          <p:cNvPr id="6" name="TextBox 5">
            <a:extLst>
              <a:ext uri="{FF2B5EF4-FFF2-40B4-BE49-F238E27FC236}">
                <a16:creationId xmlns:a16="http://schemas.microsoft.com/office/drawing/2014/main" id="{51AB8EBC-3F6D-3824-0E57-D2702C73F86E}"/>
              </a:ext>
            </a:extLst>
          </p:cNvPr>
          <p:cNvSpPr txBox="1"/>
          <p:nvPr/>
        </p:nvSpPr>
        <p:spPr>
          <a:xfrm>
            <a:off x="3164305" y="4103239"/>
            <a:ext cx="5883443" cy="2031325"/>
          </a:xfrm>
          <a:prstGeom prst="rect">
            <a:avLst/>
          </a:prstGeom>
          <a:noFill/>
        </p:spPr>
        <p:txBody>
          <a:bodyPr wrap="square">
            <a:spAutoFit/>
          </a:bodyPr>
          <a:lstStyle/>
          <a:p>
            <a:pPr marL="285750" indent="-285750">
              <a:buFont typeface="Arial" panose="020B0604020202020204" pitchFamily="34" charset="0"/>
              <a:buChar char="•"/>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Constructors with consistent strategies (e.g., Mercedes) outperform rivals in terms of standings and race results.</a:t>
            </a:r>
          </a:p>
          <a:p>
            <a:pPr marL="285750" indent="-285750">
              <a:buFont typeface="Arial" panose="020B0604020202020204" pitchFamily="34" charset="0"/>
              <a:buChar char="•"/>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Pit stop efficiency correlates strongly with finishing positions.</a:t>
            </a:r>
          </a:p>
          <a:p>
            <a:pPr marL="285750" indent="-285750">
              <a:buFont typeface="Arial" panose="020B0604020202020204" pitchFamily="34" charset="0"/>
              <a:buChar char="•"/>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Random Forest classification achieves strong predictive performance for podium finishes.</a:t>
            </a:r>
          </a:p>
        </p:txBody>
      </p:sp>
      <p:pic>
        <p:nvPicPr>
          <p:cNvPr id="9" name="Picture 8" descr="A close-up of a formula one car&#10;&#10;Description automatically generated">
            <a:extLst>
              <a:ext uri="{FF2B5EF4-FFF2-40B4-BE49-F238E27FC236}">
                <a16:creationId xmlns:a16="http://schemas.microsoft.com/office/drawing/2014/main" id="{1E5127D7-A8EB-5C0F-B457-5D72715462DB}"/>
              </a:ext>
            </a:extLst>
          </p:cNvPr>
          <p:cNvPicPr>
            <a:picLocks noChangeAspect="1"/>
          </p:cNvPicPr>
          <p:nvPr/>
        </p:nvPicPr>
        <p:blipFill>
          <a:blip r:embed="rId4"/>
          <a:stretch>
            <a:fillRect/>
          </a:stretch>
        </p:blipFill>
        <p:spPr>
          <a:xfrm>
            <a:off x="10001250" y="-40569"/>
            <a:ext cx="4629150" cy="8229600"/>
          </a:xfrm>
          <a:prstGeom prst="rect">
            <a:avLst/>
          </a:prstGeom>
        </p:spPr>
      </p:pic>
    </p:spTree>
    <p:extLst>
      <p:ext uri="{BB962C8B-B14F-4D97-AF65-F5344CB8AC3E}">
        <p14:creationId xmlns:p14="http://schemas.microsoft.com/office/powerpoint/2010/main" val="13266558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8">
    <p:bg>
      <p:bgPr>
        <a:gradFill>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2700000" scaled="1"/>
        </a:gradFill>
        <a:effectLst/>
      </p:bgPr>
    </p:bg>
    <p:spTree>
      <p:nvGrpSpPr>
        <p:cNvPr id="1" name=""/>
        <p:cNvGrpSpPr/>
        <p:nvPr/>
      </p:nvGrpSpPr>
      <p:grpSpPr>
        <a:xfrm>
          <a:off x="0" y="0"/>
          <a:ext cx="0" cy="0"/>
          <a:chOff x="0" y="0"/>
          <a:chExt cx="0" cy="0"/>
        </a:xfrm>
      </p:grpSpPr>
      <p:pic>
        <p:nvPicPr>
          <p:cNvPr id="16" name="Picture 15" descr="A motorcyclist doing a stunt on a track&#10;&#10;Description automatically generated">
            <a:extLst>
              <a:ext uri="{FF2B5EF4-FFF2-40B4-BE49-F238E27FC236}">
                <a16:creationId xmlns:a16="http://schemas.microsoft.com/office/drawing/2014/main" id="{33C3D059-219B-8D53-B76F-059F0D590961}"/>
              </a:ext>
            </a:extLst>
          </p:cNvPr>
          <p:cNvPicPr>
            <a:picLocks noChangeAspect="1"/>
          </p:cNvPicPr>
          <p:nvPr/>
        </p:nvPicPr>
        <p:blipFill>
          <a:blip r:embed="rId3">
            <a:alphaModFix amt="25000"/>
          </a:blip>
          <a:stretch>
            <a:fillRect/>
          </a:stretch>
        </p:blipFill>
        <p:spPr>
          <a:xfrm rot="5400000">
            <a:off x="3176855" y="-3200400"/>
            <a:ext cx="8276690" cy="14630400"/>
          </a:xfrm>
          <a:prstGeom prst="rect">
            <a:avLst/>
          </a:prstGeom>
        </p:spPr>
      </p:pic>
      <p:sp>
        <p:nvSpPr>
          <p:cNvPr id="2" name="Text 0"/>
          <p:cNvSpPr/>
          <p:nvPr/>
        </p:nvSpPr>
        <p:spPr>
          <a:xfrm>
            <a:off x="5269349" y="820019"/>
            <a:ext cx="4091702" cy="702231"/>
          </a:xfrm>
          <a:prstGeom prst="rect">
            <a:avLst/>
          </a:prstGeom>
          <a:noFill/>
          <a:ln/>
        </p:spPr>
        <p:txBody>
          <a:bodyPr wrap="none" lIns="0" tIns="0" rIns="0" bIns="0" rtlCol="0" anchor="t"/>
          <a:lstStyle/>
          <a:p>
            <a:pPr>
              <a:lnSpc>
                <a:spcPts val="5500"/>
              </a:lnSpc>
            </a:pPr>
            <a:r>
              <a:rPr lang="en-US" sz="4400" dirty="0">
                <a:solidFill>
                  <a:schemeClr val="bg1"/>
                </a:solidFill>
                <a:latin typeface="Dela Gothic One" pitchFamily="34" charset="0"/>
                <a:ea typeface="Dela Gothic One" pitchFamily="34" charset="-122"/>
                <a:cs typeface="Dela Gothic One" pitchFamily="34" charset="-120"/>
              </a:rPr>
              <a:t>Deployment</a:t>
            </a:r>
            <a:endParaRPr lang="en-US" sz="4400" dirty="0">
              <a:solidFill>
                <a:schemeClr val="bg1"/>
              </a:solidFill>
            </a:endParaRPr>
          </a:p>
        </p:txBody>
      </p:sp>
      <p:pic>
        <p:nvPicPr>
          <p:cNvPr id="3" name="Image 0" descr="preencoded.png"/>
          <p:cNvPicPr>
            <a:picLocks noChangeAspect="1"/>
          </p:cNvPicPr>
          <p:nvPr/>
        </p:nvPicPr>
        <p:blipFill>
          <a:blip r:embed="rId4"/>
          <a:stretch>
            <a:fillRect/>
          </a:stretch>
        </p:blipFill>
        <p:spPr>
          <a:xfrm>
            <a:off x="747236" y="1949416"/>
            <a:ext cx="533638" cy="533638"/>
          </a:xfrm>
          <a:prstGeom prst="rect">
            <a:avLst/>
          </a:prstGeom>
          <a:solidFill>
            <a:srgbClr val="FFFFFF"/>
          </a:solidFill>
        </p:spPr>
      </p:pic>
      <p:sp>
        <p:nvSpPr>
          <p:cNvPr id="4" name="Text 1"/>
          <p:cNvSpPr/>
          <p:nvPr/>
        </p:nvSpPr>
        <p:spPr>
          <a:xfrm>
            <a:off x="747236" y="2696534"/>
            <a:ext cx="3043833" cy="701993"/>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latin typeface="Dela Gothic One" pitchFamily="34" charset="0"/>
                <a:ea typeface="Dela Gothic One" pitchFamily="34" charset="-122"/>
                <a:cs typeface="Dela Gothic One" pitchFamily="34" charset="-120"/>
              </a:rPr>
              <a:t>Optimized Pit Stop Strategies</a:t>
            </a:r>
            <a:endParaRPr lang="en-US" sz="2200" dirty="0">
              <a:solidFill>
                <a:schemeClr val="bg1"/>
              </a:solidFill>
            </a:endParaRPr>
          </a:p>
        </p:txBody>
      </p:sp>
      <p:sp>
        <p:nvSpPr>
          <p:cNvPr id="5" name="Text 2"/>
          <p:cNvSpPr/>
          <p:nvPr/>
        </p:nvSpPr>
        <p:spPr>
          <a:xfrm>
            <a:off x="747236" y="3526518"/>
            <a:ext cx="3043833" cy="2048827"/>
          </a:xfrm>
          <a:prstGeom prst="rect">
            <a:avLst/>
          </a:prstGeom>
          <a:noFill/>
          <a:ln/>
        </p:spPr>
        <p:txBody>
          <a:bodyPr wrap="square" lIns="0" tIns="0" rIns="0" bIns="0" rtlCol="0" anchor="t"/>
          <a:lstStyle/>
          <a:p>
            <a:pPr marL="0" marR="0">
              <a:lnSpc>
                <a:spcPct val="115000"/>
              </a:lnSpc>
              <a:spcAft>
                <a:spcPts val="80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Insights into reducing pit stop times across circuits and improving crew efficiency to minimize race time losses.      </a:t>
            </a:r>
          </a:p>
        </p:txBody>
      </p:sp>
      <p:pic>
        <p:nvPicPr>
          <p:cNvPr id="6" name="Image 1" descr="preencoded.png"/>
          <p:cNvPicPr>
            <a:picLocks noChangeAspect="1"/>
          </p:cNvPicPr>
          <p:nvPr/>
        </p:nvPicPr>
        <p:blipFill>
          <a:blip r:embed="rId5"/>
          <a:stretch>
            <a:fillRect/>
          </a:stretch>
        </p:blipFill>
        <p:spPr>
          <a:xfrm>
            <a:off x="4111228" y="1949416"/>
            <a:ext cx="533638" cy="533638"/>
          </a:xfrm>
          <a:prstGeom prst="rect">
            <a:avLst/>
          </a:prstGeom>
          <a:solidFill>
            <a:srgbClr val="FFFFFF"/>
          </a:solidFill>
        </p:spPr>
      </p:pic>
      <p:sp>
        <p:nvSpPr>
          <p:cNvPr id="7" name="Text 3"/>
          <p:cNvSpPr/>
          <p:nvPr/>
        </p:nvSpPr>
        <p:spPr>
          <a:xfrm>
            <a:off x="4111228" y="2696534"/>
            <a:ext cx="3043833" cy="1052989"/>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latin typeface="Dela Gothic One" pitchFamily="34" charset="0"/>
                <a:ea typeface="Dela Gothic One" pitchFamily="34" charset="-122"/>
                <a:cs typeface="Dela Gothic One" pitchFamily="34" charset="-120"/>
              </a:rPr>
              <a:t>Improved Starting Grid Strategy</a:t>
            </a:r>
            <a:endParaRPr lang="en-US" sz="2200" dirty="0">
              <a:solidFill>
                <a:schemeClr val="bg1"/>
              </a:solidFill>
            </a:endParaRPr>
          </a:p>
        </p:txBody>
      </p:sp>
      <p:sp>
        <p:nvSpPr>
          <p:cNvPr id="8" name="Text 4"/>
          <p:cNvSpPr/>
          <p:nvPr/>
        </p:nvSpPr>
        <p:spPr>
          <a:xfrm>
            <a:off x="4111228" y="3877515"/>
            <a:ext cx="3043833" cy="2048827"/>
          </a:xfrm>
          <a:prstGeom prst="rect">
            <a:avLst/>
          </a:prstGeom>
          <a:noFill/>
          <a:ln/>
        </p:spPr>
        <p:txBody>
          <a:bodyPr wrap="square" lIns="0" tIns="0" rIns="0" bIns="0" rtlCol="0" anchor="t"/>
          <a:lstStyle/>
          <a:p>
            <a:pPr marL="0" marR="0">
              <a:lnSpc>
                <a:spcPct val="115000"/>
              </a:lnSpc>
              <a:spcAft>
                <a:spcPts val="80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Understanding circuit-specific starting advantages can help teams strategize qualifying sessions, especially at circuits where pole position is crucial.</a:t>
            </a:r>
          </a:p>
        </p:txBody>
      </p:sp>
      <p:pic>
        <p:nvPicPr>
          <p:cNvPr id="9" name="Image 2" descr="preencoded.png"/>
          <p:cNvPicPr>
            <a:picLocks noChangeAspect="1"/>
          </p:cNvPicPr>
          <p:nvPr/>
        </p:nvPicPr>
        <p:blipFill>
          <a:blip r:embed="rId6"/>
          <a:stretch>
            <a:fillRect/>
          </a:stretch>
        </p:blipFill>
        <p:spPr>
          <a:xfrm>
            <a:off x="7475220" y="1949416"/>
            <a:ext cx="533638" cy="533638"/>
          </a:xfrm>
          <a:prstGeom prst="rect">
            <a:avLst/>
          </a:prstGeom>
          <a:solidFill>
            <a:srgbClr val="FFFFFF"/>
          </a:solidFill>
        </p:spPr>
      </p:pic>
      <p:sp>
        <p:nvSpPr>
          <p:cNvPr id="10" name="Text 5"/>
          <p:cNvSpPr/>
          <p:nvPr/>
        </p:nvSpPr>
        <p:spPr>
          <a:xfrm>
            <a:off x="7475220" y="2696534"/>
            <a:ext cx="3043833" cy="701993"/>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latin typeface="Dela Gothic One" pitchFamily="34" charset="0"/>
                <a:ea typeface="Dela Gothic One" pitchFamily="34" charset="-122"/>
                <a:cs typeface="Dela Gothic One" pitchFamily="34" charset="-120"/>
              </a:rPr>
              <a:t>Enhanced Lap Time Consistency</a:t>
            </a:r>
            <a:endParaRPr lang="en-US" sz="2200" dirty="0">
              <a:solidFill>
                <a:schemeClr val="bg1"/>
              </a:solidFill>
            </a:endParaRPr>
          </a:p>
        </p:txBody>
      </p:sp>
      <p:sp>
        <p:nvSpPr>
          <p:cNvPr id="11" name="Text 6"/>
          <p:cNvSpPr/>
          <p:nvPr/>
        </p:nvSpPr>
        <p:spPr>
          <a:xfrm>
            <a:off x="7475220" y="3526518"/>
            <a:ext cx="3043833" cy="2390299"/>
          </a:xfrm>
          <a:prstGeom prst="rect">
            <a:avLst/>
          </a:prstGeom>
          <a:noFill/>
          <a:ln/>
        </p:spPr>
        <p:txBody>
          <a:bodyPr wrap="square" lIns="0" tIns="0" rIns="0" bIns="0" rtlCol="0" anchor="t"/>
          <a:lstStyle/>
          <a:p>
            <a:pPr marL="0" marR="0">
              <a:lnSpc>
                <a:spcPct val="115000"/>
              </a:lnSpc>
              <a:spcAft>
                <a:spcPts val="80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Analyzing lap times and pit stop timings can lead to more consistent performance throughout the race, minimizing the risk of losing positions.</a:t>
            </a:r>
          </a:p>
        </p:txBody>
      </p:sp>
      <p:pic>
        <p:nvPicPr>
          <p:cNvPr id="12" name="Image 3" descr="preencoded.png"/>
          <p:cNvPicPr>
            <a:picLocks noChangeAspect="1"/>
          </p:cNvPicPr>
          <p:nvPr/>
        </p:nvPicPr>
        <p:blipFill>
          <a:blip r:embed="rId7"/>
          <a:stretch>
            <a:fillRect/>
          </a:stretch>
        </p:blipFill>
        <p:spPr>
          <a:xfrm>
            <a:off x="10839212" y="1949416"/>
            <a:ext cx="533638" cy="533638"/>
          </a:xfrm>
          <a:prstGeom prst="rect">
            <a:avLst/>
          </a:prstGeom>
          <a:solidFill>
            <a:srgbClr val="FFFFFF"/>
          </a:solidFill>
        </p:spPr>
      </p:pic>
      <p:sp>
        <p:nvSpPr>
          <p:cNvPr id="13" name="Text 7"/>
          <p:cNvSpPr/>
          <p:nvPr/>
        </p:nvSpPr>
        <p:spPr>
          <a:xfrm>
            <a:off x="10839212" y="2696534"/>
            <a:ext cx="3043952" cy="1052989"/>
          </a:xfrm>
          <a:prstGeom prst="rect">
            <a:avLst/>
          </a:prstGeom>
          <a:noFill/>
          <a:ln/>
        </p:spPr>
        <p:txBody>
          <a:bodyPr wrap="square" lIns="0" tIns="0" rIns="0" bIns="0" rtlCol="0" anchor="t"/>
          <a:lstStyle/>
          <a:p>
            <a:pPr marL="0" indent="0" algn="l">
              <a:lnSpc>
                <a:spcPts val="2750"/>
              </a:lnSpc>
              <a:buNone/>
            </a:pPr>
            <a:r>
              <a:rPr lang="en-US" sz="2400" dirty="0">
                <a:solidFill>
                  <a:schemeClr val="bg1"/>
                </a:solidFill>
                <a:latin typeface="Dela Gothic One" pitchFamily="34" charset="0"/>
                <a:ea typeface="Dela Gothic One" pitchFamily="34" charset="-122"/>
                <a:cs typeface="Dela Gothic One" pitchFamily="34" charset="-120"/>
              </a:rPr>
              <a:t>Competitive Edge for Teams</a:t>
            </a:r>
            <a:endParaRPr lang="en-US" sz="2400" dirty="0">
              <a:solidFill>
                <a:schemeClr val="bg1"/>
              </a:solidFill>
            </a:endParaRPr>
          </a:p>
        </p:txBody>
      </p:sp>
      <p:sp>
        <p:nvSpPr>
          <p:cNvPr id="14" name="Text 8"/>
          <p:cNvSpPr/>
          <p:nvPr/>
        </p:nvSpPr>
        <p:spPr>
          <a:xfrm>
            <a:off x="10839212" y="3549305"/>
            <a:ext cx="3043952" cy="2048827"/>
          </a:xfrm>
          <a:prstGeom prst="rect">
            <a:avLst/>
          </a:prstGeom>
          <a:noFill/>
          <a:ln/>
        </p:spPr>
        <p:txBody>
          <a:bodyPr wrap="square" lIns="0" tIns="0" rIns="0" bIns="0" rtlCol="0" anchor="t"/>
          <a:lstStyle/>
          <a:p>
            <a:pPr marL="0" marR="0">
              <a:lnSpc>
                <a:spcPct val="115000"/>
              </a:lnSpc>
              <a:spcAft>
                <a:spcPts val="800"/>
              </a:spcAft>
            </a:pP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By combining these insights, F1 teams can improve both individual driver performance and overall constructor standings, contributing to a stronger competitive position.</a:t>
            </a:r>
          </a:p>
        </p:txBody>
      </p:sp>
      <p:sp>
        <p:nvSpPr>
          <p:cNvPr id="15" name="Text 9"/>
          <p:cNvSpPr/>
          <p:nvPr/>
        </p:nvSpPr>
        <p:spPr>
          <a:xfrm>
            <a:off x="747236" y="5734860"/>
            <a:ext cx="13135928" cy="1707356"/>
          </a:xfrm>
          <a:prstGeom prst="rect">
            <a:avLst/>
          </a:prstGeom>
          <a:noFill/>
          <a:ln/>
        </p:spPr>
        <p:txBody>
          <a:bodyPr wrap="square" lIns="0" tIns="0" rIns="0" bIns="0" rtlCol="0" anchor="t"/>
          <a:lstStyle/>
          <a:p>
            <a:pPr marL="0" indent="0" algn="ctr">
              <a:lnSpc>
                <a:spcPts val="2650"/>
              </a:lnSpc>
              <a:buNone/>
            </a:pPr>
            <a:r>
              <a:rPr lang="en-US" sz="1650" dirty="0">
                <a:solidFill>
                  <a:schemeClr val="bg1"/>
                </a:solidFill>
                <a:latin typeface="Aptos" panose="020B0004020202020204" pitchFamily="34" charset="0"/>
                <a:ea typeface="DM Sans" pitchFamily="34" charset="-122"/>
                <a:cs typeface="DM Sans" pitchFamily="34" charset="-120"/>
              </a:rPr>
              <a:t>As we conclude our Machine learning journey through the world of Formula 1, with this significant outcomes we could reshape how the sport is understood and analyzed. </a:t>
            </a:r>
          </a:p>
          <a:p>
            <a:pPr marL="0" indent="0" algn="ctr">
              <a:lnSpc>
                <a:spcPts val="2650"/>
              </a:lnSpc>
              <a:buNone/>
            </a:pPr>
            <a:r>
              <a:rPr lang="en-US" sz="1650" dirty="0">
                <a:solidFill>
                  <a:schemeClr val="bg1"/>
                </a:solidFill>
                <a:latin typeface="Aptos" panose="020B0004020202020204" pitchFamily="34" charset="0"/>
                <a:ea typeface="DM Sans" pitchFamily="34" charset="-122"/>
                <a:cs typeface="DM Sans" pitchFamily="34" charset="-120"/>
              </a:rPr>
              <a:t>From enhancing race strategies to uncovering hidden patterns in performance data, our project aims to push the boundaries of what's possible in motorsport analytics. The insights gained may not only benefit teams and drivers but also enrich the fan experience by providing deeper understanding of the intricate factors that determine success in Formula 1.</a:t>
            </a:r>
            <a:endParaRPr lang="en-US" sz="1650" dirty="0">
              <a:solidFill>
                <a:schemeClr val="bg1"/>
              </a:solidFill>
              <a:latin typeface="Aptos" panose="020B00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3646"/>
              </a:schemeClr>
            </a:gs>
            <a:gs pos="11000">
              <a:schemeClr val="accent1">
                <a:lumMod val="89000"/>
              </a:schemeClr>
            </a:gs>
            <a:gs pos="100000">
              <a:schemeClr val="accent1">
                <a:lumMod val="75000"/>
              </a:schemeClr>
            </a:gs>
            <a:gs pos="41000">
              <a:schemeClr val="accent1">
                <a:lumMod val="0"/>
              </a:schemeClr>
            </a:gs>
          </a:gsLst>
          <a:lin ang="2700000" scaled="1"/>
        </a:gradFill>
        <a:effectLst/>
      </p:bgPr>
    </p:bg>
    <p:spTree>
      <p:nvGrpSpPr>
        <p:cNvPr id="1" name="">
          <a:extLst>
            <a:ext uri="{FF2B5EF4-FFF2-40B4-BE49-F238E27FC236}">
              <a16:creationId xmlns:a16="http://schemas.microsoft.com/office/drawing/2014/main" id="{623590C8-1F3F-F561-FFAD-F2A1D3DA0F6E}"/>
            </a:ext>
          </a:extLst>
        </p:cNvPr>
        <p:cNvGrpSpPr/>
        <p:nvPr/>
      </p:nvGrpSpPr>
      <p:grpSpPr>
        <a:xfrm>
          <a:off x="0" y="0"/>
          <a:ext cx="0" cy="0"/>
          <a:chOff x="0" y="0"/>
          <a:chExt cx="0" cy="0"/>
        </a:xfrm>
      </p:grpSpPr>
      <p:pic>
        <p:nvPicPr>
          <p:cNvPr id="5" name="Picture 4" descr="A race car on a track&#10;&#10;Description automatically generated">
            <a:extLst>
              <a:ext uri="{FF2B5EF4-FFF2-40B4-BE49-F238E27FC236}">
                <a16:creationId xmlns:a16="http://schemas.microsoft.com/office/drawing/2014/main" id="{A7E0B27D-C244-F996-6BB7-1C607291F1F6}"/>
              </a:ext>
            </a:extLst>
          </p:cNvPr>
          <p:cNvPicPr>
            <a:picLocks noGrp="1" noRot="1" noChangeAspect="1" noMove="1" noResize="1" noEditPoints="1" noAdjustHandles="1" noChangeArrowheads="1" noChangeShapeType="1" noCrop="1"/>
          </p:cNvPicPr>
          <p:nvPr/>
        </p:nvPicPr>
        <p:blipFill>
          <a:blip r:embed="rId2">
            <a:alphaModFix amt="25000"/>
          </a:blip>
          <a:srcRect t="4395" b="11336"/>
          <a:stretch/>
        </p:blipFill>
        <p:spPr>
          <a:xfrm>
            <a:off x="20" y="10"/>
            <a:ext cx="14630380" cy="8229590"/>
          </a:xfrm>
          <a:prstGeom prst="rect">
            <a:avLst/>
          </a:prstGeom>
        </p:spPr>
      </p:pic>
      <p:sp>
        <p:nvSpPr>
          <p:cNvPr id="6" name="Text 0">
            <a:extLst>
              <a:ext uri="{FF2B5EF4-FFF2-40B4-BE49-F238E27FC236}">
                <a16:creationId xmlns:a16="http://schemas.microsoft.com/office/drawing/2014/main" id="{80FD1E5A-D52A-DE3F-0E2F-0C767A6A4763}"/>
              </a:ext>
            </a:extLst>
          </p:cNvPr>
          <p:cNvSpPr/>
          <p:nvPr/>
        </p:nvSpPr>
        <p:spPr>
          <a:xfrm>
            <a:off x="4802247" y="6851070"/>
            <a:ext cx="5025905" cy="961869"/>
          </a:xfrm>
          <a:prstGeom prst="rect">
            <a:avLst/>
          </a:prstGeom>
          <a:noFill/>
          <a:ln/>
        </p:spPr>
        <p:txBody>
          <a:bodyPr wrap="square" lIns="0" tIns="0" rIns="0" bIns="0" rtlCol="0" anchor="t"/>
          <a:lstStyle/>
          <a:p>
            <a:pPr marL="0" indent="0">
              <a:lnSpc>
                <a:spcPts val="7700"/>
              </a:lnSpc>
              <a:buNone/>
            </a:pPr>
            <a:r>
              <a:rPr lang="en-US" sz="5000" dirty="0">
                <a:solidFill>
                  <a:schemeClr val="bg1"/>
                </a:solidFill>
                <a:latin typeface="Dela Gothic One" pitchFamily="34" charset="0"/>
                <a:ea typeface="Dela Gothic One" pitchFamily="34" charset="-122"/>
                <a:cs typeface="Dela Gothic One" pitchFamily="34" charset="-120"/>
              </a:rPr>
              <a:t>THANK YOU</a:t>
            </a:r>
            <a:endParaRPr lang="en-US" sz="5000" dirty="0">
              <a:solidFill>
                <a:schemeClr val="bg1"/>
              </a:solidFill>
            </a:endParaRPr>
          </a:p>
        </p:txBody>
      </p:sp>
      <p:sp>
        <p:nvSpPr>
          <p:cNvPr id="3" name="TextBox 2">
            <a:extLst>
              <a:ext uri="{FF2B5EF4-FFF2-40B4-BE49-F238E27FC236}">
                <a16:creationId xmlns:a16="http://schemas.microsoft.com/office/drawing/2014/main" id="{052826C7-D318-F013-4F81-1EF7148AACF0}"/>
              </a:ext>
            </a:extLst>
          </p:cNvPr>
          <p:cNvSpPr txBox="1"/>
          <p:nvPr/>
        </p:nvSpPr>
        <p:spPr>
          <a:xfrm>
            <a:off x="3052137" y="2269621"/>
            <a:ext cx="9076401" cy="2308324"/>
          </a:xfrm>
          <a:prstGeom prst="rect">
            <a:avLst/>
          </a:prstGeom>
          <a:noFill/>
        </p:spPr>
        <p:txBody>
          <a:bodyPr wrap="square">
            <a:spAutoFit/>
          </a:bodyPr>
          <a:lstStyle/>
          <a:p>
            <a:pPr algn="ctr"/>
            <a:endParaRPr lang="en-US" dirty="0">
              <a:solidFill>
                <a:schemeClr val="bg1"/>
              </a:solidFill>
            </a:endParaRPr>
          </a:p>
          <a:p>
            <a:pPr algn="ctr"/>
            <a:r>
              <a:rPr lang="en-US" dirty="0">
                <a:solidFill>
                  <a:schemeClr val="bg1"/>
                </a:solidFill>
              </a:rPr>
              <a:t>The project demonstrates how structured preprocessing, insightful visualizations, and robust modeling lead to meaningful conclusions about Formula 1 trends.</a:t>
            </a:r>
          </a:p>
          <a:p>
            <a:pPr algn="ctr"/>
            <a:endParaRPr lang="en-US" dirty="0">
              <a:solidFill>
                <a:schemeClr val="bg1"/>
              </a:solidFill>
            </a:endParaRPr>
          </a:p>
          <a:p>
            <a:pPr algn="ctr"/>
            <a:r>
              <a:rPr lang="en-US" dirty="0">
                <a:solidFill>
                  <a:schemeClr val="bg1"/>
                </a:solidFill>
              </a:rPr>
              <a:t>Multiple models demonstrated complementary insights into race dynamics.</a:t>
            </a:r>
          </a:p>
          <a:p>
            <a:pPr algn="ctr"/>
            <a:endParaRPr lang="en-US" dirty="0">
              <a:solidFill>
                <a:schemeClr val="bg1"/>
              </a:solidFill>
            </a:endParaRPr>
          </a:p>
          <a:p>
            <a:pPr algn="ctr"/>
            <a:r>
              <a:rPr lang="en-US" dirty="0">
                <a:solidFill>
                  <a:schemeClr val="bg1"/>
                </a:solidFill>
              </a:rPr>
              <a:t>Future work can enhance performance with hyperparameter tuning and feature engineering focused on race strategy.</a:t>
            </a:r>
          </a:p>
        </p:txBody>
      </p:sp>
      <p:sp>
        <p:nvSpPr>
          <p:cNvPr id="7" name="Text 0">
            <a:extLst>
              <a:ext uri="{FF2B5EF4-FFF2-40B4-BE49-F238E27FC236}">
                <a16:creationId xmlns:a16="http://schemas.microsoft.com/office/drawing/2014/main" id="{3A21F196-3949-A72C-6200-7F07A642DB50}"/>
              </a:ext>
            </a:extLst>
          </p:cNvPr>
          <p:cNvSpPr/>
          <p:nvPr/>
        </p:nvSpPr>
        <p:spPr>
          <a:xfrm>
            <a:off x="5077386" y="897595"/>
            <a:ext cx="5025905" cy="886663"/>
          </a:xfrm>
          <a:prstGeom prst="rect">
            <a:avLst/>
          </a:prstGeom>
          <a:noFill/>
          <a:ln/>
        </p:spPr>
        <p:txBody>
          <a:bodyPr wrap="square" lIns="0" tIns="0" rIns="0" bIns="0" rtlCol="0" anchor="t"/>
          <a:lstStyle/>
          <a:p>
            <a:pPr>
              <a:lnSpc>
                <a:spcPts val="7700"/>
              </a:lnSpc>
            </a:pPr>
            <a:r>
              <a:rPr lang="en-US" sz="5000" dirty="0">
                <a:solidFill>
                  <a:schemeClr val="bg1"/>
                </a:solidFill>
                <a:latin typeface="Dela Gothic One" pitchFamily="34" charset="0"/>
                <a:ea typeface="Dela Gothic One" pitchFamily="34" charset="-122"/>
                <a:cs typeface="Dela Gothic One" pitchFamily="34" charset="-120"/>
              </a:rPr>
              <a:t>Conclusion</a:t>
            </a:r>
          </a:p>
        </p:txBody>
      </p:sp>
    </p:spTree>
    <p:extLst>
      <p:ext uri="{BB962C8B-B14F-4D97-AF65-F5344CB8AC3E}">
        <p14:creationId xmlns:p14="http://schemas.microsoft.com/office/powerpoint/2010/main" val="29445946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3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gradFill>
        <a:effectLst/>
      </p:bgPr>
    </p:bg>
    <p:spTree>
      <p:nvGrpSpPr>
        <p:cNvPr id="1" name="">
          <a:extLst>
            <a:ext uri="{FF2B5EF4-FFF2-40B4-BE49-F238E27FC236}">
              <a16:creationId xmlns:a16="http://schemas.microsoft.com/office/drawing/2014/main" id="{A76953F1-F54B-1B73-596C-134818EFD3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0F8182-4C0C-2400-F9BD-5AA5EF3CF915}"/>
              </a:ext>
            </a:extLst>
          </p:cNvPr>
          <p:cNvPicPr>
            <a:picLocks noGrp="1" noRot="1" noChangeAspect="1" noMove="1" noResize="1" noEditPoints="1" noAdjustHandles="1" noChangeArrowheads="1" noChangeShapeType="1" noCrop="1"/>
          </p:cNvPicPr>
          <p:nvPr/>
        </p:nvPicPr>
        <p:blipFill>
          <a:blip r:embed="rId2">
            <a:alphaModFix amt="30000"/>
          </a:blip>
          <a:srcRect l="236" t="8399" r="-236" b="7870"/>
          <a:stretch/>
        </p:blipFill>
        <p:spPr>
          <a:xfrm>
            <a:off x="-112542" y="0"/>
            <a:ext cx="10747717" cy="8229600"/>
          </a:xfrm>
          <a:prstGeom prst="rect">
            <a:avLst/>
          </a:prstGeom>
          <a:scene3d>
            <a:camera prst="orthographicFront">
              <a:rot lat="0" lon="600000" rev="0"/>
            </a:camera>
            <a:lightRig rig="threePt" dir="t"/>
          </a:scene3d>
        </p:spPr>
      </p:pic>
      <p:sp>
        <p:nvSpPr>
          <p:cNvPr id="3" name="TextBox 2">
            <a:extLst>
              <a:ext uri="{FF2B5EF4-FFF2-40B4-BE49-F238E27FC236}">
                <a16:creationId xmlns:a16="http://schemas.microsoft.com/office/drawing/2014/main" id="{A6E82645-0472-55AE-EA56-EE2D405EF59C}"/>
              </a:ext>
            </a:extLst>
          </p:cNvPr>
          <p:cNvSpPr txBox="1"/>
          <p:nvPr/>
        </p:nvSpPr>
        <p:spPr>
          <a:xfrm>
            <a:off x="1684420" y="2013061"/>
            <a:ext cx="9545053" cy="459806"/>
          </a:xfrm>
          <a:prstGeom prst="rect">
            <a:avLst/>
          </a:prstGeom>
          <a:noFill/>
        </p:spPr>
        <p:txBody>
          <a:bodyPr wrap="square">
            <a:spAutoFit/>
          </a:bodyPr>
          <a:lstStyle/>
          <a:p>
            <a:pPr marL="0" indent="0" algn="l">
              <a:lnSpc>
                <a:spcPts val="2250"/>
              </a:lnSpc>
              <a:buNone/>
            </a:pPr>
            <a:r>
              <a:rPr lang="en-US" sz="4800" dirty="0">
                <a:solidFill>
                  <a:schemeClr val="bg1"/>
                </a:solidFill>
                <a:latin typeface="Dela Gothic One" pitchFamily="34" charset="0"/>
                <a:ea typeface="Dela Gothic One" pitchFamily="34" charset="-122"/>
                <a:cs typeface="Dela Gothic One" pitchFamily="34" charset="-120"/>
              </a:rPr>
              <a:t>Problem Statement</a:t>
            </a:r>
            <a:endParaRPr lang="en-US" sz="4800" dirty="0">
              <a:solidFill>
                <a:schemeClr val="bg1"/>
              </a:solidFill>
            </a:endParaRPr>
          </a:p>
        </p:txBody>
      </p:sp>
      <p:sp>
        <p:nvSpPr>
          <p:cNvPr id="5" name="TextBox 4">
            <a:extLst>
              <a:ext uri="{FF2B5EF4-FFF2-40B4-BE49-F238E27FC236}">
                <a16:creationId xmlns:a16="http://schemas.microsoft.com/office/drawing/2014/main" id="{5125546A-91EF-5C0D-C4CD-B6DE340E9C87}"/>
              </a:ext>
            </a:extLst>
          </p:cNvPr>
          <p:cNvSpPr txBox="1"/>
          <p:nvPr/>
        </p:nvSpPr>
        <p:spPr>
          <a:xfrm>
            <a:off x="838078" y="2899423"/>
            <a:ext cx="8790333" cy="3605218"/>
          </a:xfrm>
          <a:prstGeom prst="rect">
            <a:avLst/>
          </a:prstGeom>
          <a:noFill/>
        </p:spPr>
        <p:txBody>
          <a:bodyPr wrap="square">
            <a:spAutoFit/>
          </a:bodyPr>
          <a:lstStyle/>
          <a:p>
            <a:pPr marL="0" marR="0" algn="ctr">
              <a:lnSpc>
                <a:spcPct val="115000"/>
              </a:lnSpc>
              <a:spcAft>
                <a:spcPts val="800"/>
              </a:spcAft>
            </a:pPr>
            <a:r>
              <a:rPr lang="en-US" sz="1600" kern="100" dirty="0">
                <a:solidFill>
                  <a:schemeClr val="bg1"/>
                </a:solidFill>
                <a:effectLst/>
                <a:latin typeface="DM Sans" pitchFamily="2" charset="77"/>
                <a:ea typeface="Aptos" panose="020B0004020202020204" pitchFamily="34" charset="0"/>
                <a:cs typeface="Times New Roman" panose="02020603050405020304" pitchFamily="18" charset="0"/>
              </a:rPr>
              <a:t>In Formula 1 racing, optimizing various factors such as pit stop efficiency, lap times, and qualifying positions is critical for improving a driver’s race performance and overall championship standing. </a:t>
            </a:r>
          </a:p>
          <a:p>
            <a:pPr marL="0" marR="0" algn="ctr">
              <a:lnSpc>
                <a:spcPct val="115000"/>
              </a:lnSpc>
              <a:spcAft>
                <a:spcPts val="800"/>
              </a:spcAft>
            </a:pPr>
            <a:endParaRPr lang="en-US" sz="1600" kern="100" dirty="0">
              <a:solidFill>
                <a:schemeClr val="bg1"/>
              </a:solidFill>
              <a:effectLst/>
              <a:latin typeface="DM Sans" pitchFamily="2" charset="77"/>
              <a:ea typeface="Aptos" panose="020B0004020202020204" pitchFamily="34" charset="0"/>
              <a:cs typeface="Times New Roman" panose="02020603050405020304" pitchFamily="18" charset="0"/>
            </a:endParaRPr>
          </a:p>
          <a:p>
            <a:pPr marL="0" marR="0" algn="ctr">
              <a:lnSpc>
                <a:spcPct val="115000"/>
              </a:lnSpc>
              <a:spcAft>
                <a:spcPts val="800"/>
              </a:spcAft>
            </a:pPr>
            <a:r>
              <a:rPr lang="en-US" sz="1600" kern="100" dirty="0">
                <a:solidFill>
                  <a:schemeClr val="bg1"/>
                </a:solidFill>
                <a:effectLst/>
                <a:latin typeface="DM Sans" pitchFamily="2" charset="77"/>
                <a:ea typeface="Aptos" panose="020B0004020202020204" pitchFamily="34" charset="0"/>
                <a:cs typeface="Times New Roman" panose="02020603050405020304" pitchFamily="18" charset="0"/>
              </a:rPr>
              <a:t>This project seeks to analyze these aspects within historical Formula 1 data to identify actionable strategies for reducing pit stop durations and improving driver and team performance.</a:t>
            </a:r>
          </a:p>
          <a:p>
            <a:pPr marL="0" marR="0" algn="ctr">
              <a:lnSpc>
                <a:spcPct val="115000"/>
              </a:lnSpc>
              <a:spcAft>
                <a:spcPts val="800"/>
              </a:spcAft>
            </a:pPr>
            <a:endParaRPr lang="en-US" sz="1600" kern="100" dirty="0">
              <a:solidFill>
                <a:schemeClr val="bg1"/>
              </a:solidFill>
              <a:effectLst/>
              <a:latin typeface="DM Sans" pitchFamily="2" charset="77"/>
              <a:ea typeface="Aptos" panose="020B0004020202020204" pitchFamily="34" charset="0"/>
              <a:cs typeface="Times New Roman" panose="02020603050405020304" pitchFamily="18" charset="0"/>
            </a:endParaRPr>
          </a:p>
          <a:p>
            <a:pPr marL="0" marR="0" algn="ctr">
              <a:lnSpc>
                <a:spcPct val="115000"/>
              </a:lnSpc>
              <a:spcAft>
                <a:spcPts val="800"/>
              </a:spcAft>
            </a:pPr>
            <a:r>
              <a:rPr lang="en-US" sz="1600" kern="100" dirty="0">
                <a:solidFill>
                  <a:schemeClr val="bg1"/>
                </a:solidFill>
                <a:effectLst/>
                <a:latin typeface="DM Sans" pitchFamily="2" charset="77"/>
                <a:ea typeface="Aptos" panose="020B0004020202020204" pitchFamily="34" charset="0"/>
                <a:cs typeface="Times New Roman" panose="02020603050405020304" pitchFamily="18" charset="0"/>
              </a:rPr>
              <a:t> By examining the influence of pit stops, lap times, and race strategies on final race outcomes, this analysis aims to provide insights that can help teams enhance their competitive edge and maximize winning potential.</a:t>
            </a:r>
          </a:p>
        </p:txBody>
      </p:sp>
      <p:pic>
        <p:nvPicPr>
          <p:cNvPr id="8" name="Picture 7" descr="A race car on a track&#10;&#10;Description automatically generated">
            <a:extLst>
              <a:ext uri="{FF2B5EF4-FFF2-40B4-BE49-F238E27FC236}">
                <a16:creationId xmlns:a16="http://schemas.microsoft.com/office/drawing/2014/main" id="{85E90363-8158-5D86-2356-EFDA923BE017}"/>
              </a:ext>
            </a:extLst>
          </p:cNvPr>
          <p:cNvPicPr>
            <a:picLocks noChangeAspect="1"/>
          </p:cNvPicPr>
          <p:nvPr/>
        </p:nvPicPr>
        <p:blipFill>
          <a:blip r:embed="rId3"/>
          <a:stretch>
            <a:fillRect/>
          </a:stretch>
        </p:blipFill>
        <p:spPr>
          <a:xfrm>
            <a:off x="9628411" y="0"/>
            <a:ext cx="5001990" cy="8229600"/>
          </a:xfrm>
          <a:prstGeom prst="rect">
            <a:avLst/>
          </a:prstGeom>
        </p:spPr>
      </p:pic>
      <p:pic>
        <p:nvPicPr>
          <p:cNvPr id="2" name="Logo">
            <a:extLst>
              <a:ext uri="{FF2B5EF4-FFF2-40B4-BE49-F238E27FC236}">
                <a16:creationId xmlns:a16="http://schemas.microsoft.com/office/drawing/2014/main" id="{CFC30938-E94C-D04B-D83D-53FC5A33F263}"/>
              </a:ext>
            </a:extLst>
          </p:cNvPr>
          <p:cNvPicPr>
            <a:picLocks noChangeAspect="1"/>
          </p:cNvPicPr>
          <p:nvPr/>
        </p:nvPicPr>
        <p:blipFill>
          <a:blip r:embed="rId4"/>
          <a:stretch>
            <a:fillRect/>
          </a:stretch>
        </p:blipFill>
        <p:spPr>
          <a:xfrm>
            <a:off x="11095484" y="1381024"/>
            <a:ext cx="2528149" cy="632037"/>
          </a:xfrm>
          <a:prstGeom prst="rect">
            <a:avLst/>
          </a:prstGeom>
        </p:spPr>
      </p:pic>
    </p:spTree>
    <p:extLst>
      <p:ext uri="{BB962C8B-B14F-4D97-AF65-F5344CB8AC3E}">
        <p14:creationId xmlns:p14="http://schemas.microsoft.com/office/powerpoint/2010/main" val="41679639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1">
          <a:gsLst>
            <a:gs pos="0">
              <a:schemeClr val="accent1">
                <a:lumMod val="89000"/>
              </a:schemeClr>
            </a:gs>
            <a:gs pos="8000">
              <a:schemeClr val="accent1">
                <a:lumMod val="89000"/>
              </a:schemeClr>
            </a:gs>
            <a:gs pos="100000">
              <a:schemeClr val="accent1">
                <a:lumMod val="75000"/>
              </a:schemeClr>
            </a:gs>
            <a:gs pos="63000">
              <a:schemeClr val="accent1">
                <a:lumMod val="0"/>
              </a:schemeClr>
            </a:gs>
          </a:gsLst>
          <a:lin ang="18900000" scaled="1"/>
          <a:tileRect/>
        </a:gradFill>
        <a:effectLst/>
      </p:bgPr>
    </p:bg>
    <p:spTree>
      <p:nvGrpSpPr>
        <p:cNvPr id="1" name=""/>
        <p:cNvGrpSpPr/>
        <p:nvPr/>
      </p:nvGrpSpPr>
      <p:grpSpPr>
        <a:xfrm>
          <a:off x="0" y="0"/>
          <a:ext cx="0" cy="0"/>
          <a:chOff x="0" y="0"/>
          <a:chExt cx="0" cy="0"/>
        </a:xfrm>
      </p:grpSpPr>
      <p:sp>
        <p:nvSpPr>
          <p:cNvPr id="3" name="Text 1"/>
          <p:cNvSpPr/>
          <p:nvPr/>
        </p:nvSpPr>
        <p:spPr>
          <a:xfrm>
            <a:off x="6372051" y="2080078"/>
            <a:ext cx="1553705" cy="356235"/>
          </a:xfrm>
          <a:prstGeom prst="rect">
            <a:avLst/>
          </a:prstGeom>
          <a:noFill/>
          <a:ln/>
        </p:spPr>
        <p:txBody>
          <a:bodyPr wrap="none" lIns="0" tIns="0" rIns="0" bIns="0" rtlCol="0" anchor="t"/>
          <a:lstStyle/>
          <a:p>
            <a:pPr marL="0" indent="0">
              <a:lnSpc>
                <a:spcPts val="2800"/>
              </a:lnSpc>
              <a:buNone/>
            </a:pPr>
            <a:r>
              <a:rPr lang="en-US" sz="2400" b="1" dirty="0">
                <a:solidFill>
                  <a:schemeClr val="bg1"/>
                </a:solidFill>
                <a:latin typeface="DM Sans" pitchFamily="2" charset="77"/>
              </a:rPr>
              <a:t>OBJECTIVE</a:t>
            </a:r>
            <a:endParaRPr lang="en-US" sz="2200" b="1" dirty="0">
              <a:solidFill>
                <a:schemeClr val="bg1"/>
              </a:solidFill>
              <a:latin typeface="DM Sans" pitchFamily="2" charset="77"/>
            </a:endParaRPr>
          </a:p>
        </p:txBody>
      </p:sp>
      <p:sp>
        <p:nvSpPr>
          <p:cNvPr id="4" name="Text 2"/>
          <p:cNvSpPr/>
          <p:nvPr/>
        </p:nvSpPr>
        <p:spPr>
          <a:xfrm>
            <a:off x="1890900" y="2539317"/>
            <a:ext cx="11043695" cy="845612"/>
          </a:xfrm>
          <a:prstGeom prst="rect">
            <a:avLst/>
          </a:prstGeom>
          <a:noFill/>
          <a:ln/>
        </p:spPr>
        <p:txBody>
          <a:bodyPr wrap="square" lIns="0" tIns="0" rIns="0" bIns="0" rtlCol="0" anchor="t"/>
          <a:lstStyle/>
          <a:p>
            <a:pPr marL="0" indent="0" algn="ctr">
              <a:lnSpc>
                <a:spcPts val="2700"/>
              </a:lnSpc>
              <a:buNone/>
            </a:pPr>
            <a:r>
              <a:rPr lang="en-US" sz="1600" dirty="0">
                <a:solidFill>
                  <a:schemeClr val="bg1"/>
                </a:solidFill>
                <a:latin typeface="DM Sans" pitchFamily="2" charset="77"/>
              </a:rPr>
              <a:t>Predict performance in racing events and optimize race strategies.</a:t>
            </a:r>
          </a:p>
          <a:p>
            <a:pPr marL="0" indent="0" algn="ctr">
              <a:lnSpc>
                <a:spcPts val="2700"/>
              </a:lnSpc>
              <a:buNone/>
            </a:pPr>
            <a:r>
              <a:rPr lang="en-US" sz="1600" dirty="0">
                <a:solidFill>
                  <a:schemeClr val="bg1"/>
                </a:solidFill>
                <a:latin typeface="DM Sans" pitchFamily="2" charset="77"/>
              </a:rPr>
              <a:t>The overarching goal is to leverage historical racing data to predict performance and optimize race strategies.</a:t>
            </a:r>
          </a:p>
        </p:txBody>
      </p:sp>
      <p:sp>
        <p:nvSpPr>
          <p:cNvPr id="5" name="Text 3"/>
          <p:cNvSpPr/>
          <p:nvPr/>
        </p:nvSpPr>
        <p:spPr>
          <a:xfrm>
            <a:off x="5731242" y="3677179"/>
            <a:ext cx="3699272" cy="356235"/>
          </a:xfrm>
          <a:prstGeom prst="rect">
            <a:avLst/>
          </a:prstGeom>
          <a:noFill/>
          <a:ln/>
        </p:spPr>
        <p:txBody>
          <a:bodyPr wrap="none" lIns="0" tIns="0" rIns="0" bIns="0" rtlCol="0" anchor="t"/>
          <a:lstStyle/>
          <a:p>
            <a:pPr marL="0" indent="0">
              <a:lnSpc>
                <a:spcPts val="2800"/>
              </a:lnSpc>
              <a:buNone/>
            </a:pPr>
            <a:r>
              <a:rPr lang="en-US" sz="2400" b="1" dirty="0">
                <a:solidFill>
                  <a:schemeClr val="bg1"/>
                </a:solidFill>
                <a:latin typeface="DM Sans" pitchFamily="2" charset="77"/>
              </a:rPr>
              <a:t>BUSINESS QUESTIONS</a:t>
            </a:r>
            <a:endParaRPr lang="en-US" sz="2200" dirty="0">
              <a:solidFill>
                <a:schemeClr val="bg1"/>
              </a:solidFill>
              <a:latin typeface="DM Sans" pitchFamily="2" charset="77"/>
            </a:endParaRPr>
          </a:p>
        </p:txBody>
      </p:sp>
      <p:sp>
        <p:nvSpPr>
          <p:cNvPr id="6" name="Text 4"/>
          <p:cNvSpPr/>
          <p:nvPr/>
        </p:nvSpPr>
        <p:spPr>
          <a:xfrm>
            <a:off x="1904273" y="4136418"/>
            <a:ext cx="11282653" cy="1509560"/>
          </a:xfrm>
          <a:prstGeom prst="rect">
            <a:avLst/>
          </a:prstGeom>
          <a:noFill/>
          <a:ln/>
        </p:spPr>
        <p:txBody>
          <a:bodyPr wrap="square" lIns="0" tIns="0" rIns="0" bIns="0" rtlCol="0" anchor="t"/>
          <a:lstStyle/>
          <a:p>
            <a:pPr marL="0" indent="0" algn="just">
              <a:lnSpc>
                <a:spcPts val="2700"/>
              </a:lnSpc>
              <a:buNone/>
            </a:pPr>
            <a:r>
              <a:rPr lang="en-US" sz="1600" b="1" dirty="0">
                <a:solidFill>
                  <a:schemeClr val="bg1"/>
                </a:solidFill>
                <a:latin typeface="DM Sans" pitchFamily="2" charset="77"/>
              </a:rPr>
              <a:t>Performance Prediction</a:t>
            </a:r>
            <a:r>
              <a:rPr lang="en-US" sz="1600" dirty="0">
                <a:solidFill>
                  <a:schemeClr val="bg1"/>
                </a:solidFill>
                <a:latin typeface="DM Sans" pitchFamily="2" charset="77"/>
              </a:rPr>
              <a:t>: 	What factors most significantly predict a driver’s performance or likelihood of winning?</a:t>
            </a:r>
          </a:p>
          <a:p>
            <a:pPr marL="0" indent="0" algn="just">
              <a:lnSpc>
                <a:spcPts val="2700"/>
              </a:lnSpc>
              <a:buNone/>
            </a:pPr>
            <a:r>
              <a:rPr lang="en-US" sz="1600" b="1" dirty="0">
                <a:solidFill>
                  <a:schemeClr val="bg1"/>
                </a:solidFill>
                <a:latin typeface="DM Sans" pitchFamily="2" charset="77"/>
              </a:rPr>
              <a:t>Strategy Optimization</a:t>
            </a:r>
            <a:r>
              <a:rPr lang="en-US" sz="1600" dirty="0">
                <a:solidFill>
                  <a:schemeClr val="bg1"/>
                </a:solidFill>
                <a:latin typeface="DM Sans" pitchFamily="2" charset="77"/>
              </a:rPr>
              <a:t>: 		How can pit-stop strategies be adjusted to maximize race efficiency?</a:t>
            </a:r>
          </a:p>
          <a:p>
            <a:pPr marL="0" indent="0" algn="just">
              <a:lnSpc>
                <a:spcPts val="2700"/>
              </a:lnSpc>
              <a:buNone/>
            </a:pPr>
            <a:r>
              <a:rPr lang="en-US" sz="1600" b="1" dirty="0">
                <a:solidFill>
                  <a:schemeClr val="bg1"/>
                </a:solidFill>
                <a:latin typeface="DM Sans" pitchFamily="2" charset="77"/>
              </a:rPr>
              <a:t>Team Dynamics</a:t>
            </a:r>
            <a:r>
              <a:rPr lang="en-US" sz="1600" dirty="0">
                <a:solidFill>
                  <a:schemeClr val="bg1"/>
                </a:solidFill>
                <a:latin typeface="DM Sans" pitchFamily="2" charset="77"/>
              </a:rPr>
              <a:t>: 			What role do constructors (teams) play in influencing outcomes?</a:t>
            </a:r>
          </a:p>
          <a:p>
            <a:pPr marL="0" indent="0" algn="just">
              <a:lnSpc>
                <a:spcPts val="2700"/>
              </a:lnSpc>
              <a:buNone/>
            </a:pPr>
            <a:r>
              <a:rPr lang="en-US" sz="1600" b="1" dirty="0">
                <a:solidFill>
                  <a:schemeClr val="bg1"/>
                </a:solidFill>
                <a:latin typeface="DM Sans" pitchFamily="2" charset="77"/>
              </a:rPr>
              <a:t>Event Insights</a:t>
            </a:r>
            <a:r>
              <a:rPr lang="en-US" sz="1600" dirty="0">
                <a:solidFill>
                  <a:schemeClr val="bg1"/>
                </a:solidFill>
                <a:latin typeface="DM Sans" pitchFamily="2" charset="77"/>
              </a:rPr>
              <a:t>: 			How do specific circuits or historical race conditions affect outcomes?</a:t>
            </a:r>
            <a:endParaRPr lang="en-US" sz="1700" dirty="0">
              <a:solidFill>
                <a:schemeClr val="bg1"/>
              </a:solidFill>
              <a:latin typeface="DM Sans" pitchFamily="2" charset="77"/>
            </a:endParaRPr>
          </a:p>
        </p:txBody>
      </p:sp>
      <p:sp>
        <p:nvSpPr>
          <p:cNvPr id="7" name="Text 5"/>
          <p:cNvSpPr/>
          <p:nvPr/>
        </p:nvSpPr>
        <p:spPr>
          <a:xfrm>
            <a:off x="5882332" y="5993021"/>
            <a:ext cx="3548182" cy="356235"/>
          </a:xfrm>
          <a:prstGeom prst="rect">
            <a:avLst/>
          </a:prstGeom>
          <a:noFill/>
          <a:ln/>
        </p:spPr>
        <p:txBody>
          <a:bodyPr wrap="none" lIns="0" tIns="0" rIns="0" bIns="0" rtlCol="0" anchor="t"/>
          <a:lstStyle/>
          <a:p>
            <a:pPr marL="0" indent="0">
              <a:lnSpc>
                <a:spcPts val="2800"/>
              </a:lnSpc>
              <a:buNone/>
            </a:pPr>
            <a:r>
              <a:rPr lang="en-US" sz="2400" b="1" dirty="0">
                <a:solidFill>
                  <a:schemeClr val="bg1"/>
                </a:solidFill>
                <a:latin typeface="DM Sans" pitchFamily="2" charset="77"/>
              </a:rPr>
              <a:t>SUCCESS METRICS</a:t>
            </a:r>
            <a:endParaRPr lang="en-US" sz="2200" b="1" dirty="0">
              <a:solidFill>
                <a:schemeClr val="bg1"/>
              </a:solidFill>
              <a:latin typeface="DM Sans" pitchFamily="2" charset="77"/>
            </a:endParaRPr>
          </a:p>
        </p:txBody>
      </p:sp>
      <p:sp>
        <p:nvSpPr>
          <p:cNvPr id="8" name="Text 6"/>
          <p:cNvSpPr/>
          <p:nvPr/>
        </p:nvSpPr>
        <p:spPr>
          <a:xfrm>
            <a:off x="2059030" y="6452260"/>
            <a:ext cx="11282653" cy="914107"/>
          </a:xfrm>
          <a:prstGeom prst="rect">
            <a:avLst/>
          </a:prstGeom>
          <a:noFill/>
          <a:ln/>
        </p:spPr>
        <p:txBody>
          <a:bodyPr wrap="square" lIns="0" tIns="0" rIns="0" bIns="0" rtlCol="0" anchor="t"/>
          <a:lstStyle/>
          <a:p>
            <a:pPr>
              <a:lnSpc>
                <a:spcPct val="150000"/>
              </a:lnSpc>
            </a:pPr>
            <a:r>
              <a:rPr lang="en-US" sz="1600" b="1" dirty="0">
                <a:solidFill>
                  <a:schemeClr val="bg1"/>
                </a:solidFill>
                <a:latin typeface="DM Sans" pitchFamily="2" charset="77"/>
              </a:rPr>
              <a:t>Predictive Accuracy</a:t>
            </a:r>
            <a:r>
              <a:rPr lang="en-US" sz="1600" dirty="0">
                <a:solidFill>
                  <a:schemeClr val="bg1"/>
                </a:solidFill>
                <a:latin typeface="DM Sans" pitchFamily="2" charset="77"/>
              </a:rPr>
              <a:t>: 		Models should achieve at least 80% accuracy in predicting race outcomes.</a:t>
            </a:r>
          </a:p>
          <a:p>
            <a:pPr>
              <a:lnSpc>
                <a:spcPct val="150000"/>
              </a:lnSpc>
            </a:pPr>
            <a:r>
              <a:rPr lang="en-US" sz="1600" b="1" dirty="0">
                <a:solidFill>
                  <a:schemeClr val="bg1"/>
                </a:solidFill>
                <a:latin typeface="DM Sans" pitchFamily="2" charset="77"/>
              </a:rPr>
              <a:t>Strategic Value</a:t>
            </a:r>
            <a:r>
              <a:rPr lang="en-US" sz="1600" dirty="0">
                <a:solidFill>
                  <a:schemeClr val="bg1"/>
                </a:solidFill>
                <a:latin typeface="DM Sans" pitchFamily="2" charset="77"/>
              </a:rPr>
              <a:t>: 			Teams adopting the insights should demonstrate measurable improvements.</a:t>
            </a:r>
          </a:p>
          <a:p>
            <a:pPr>
              <a:lnSpc>
                <a:spcPct val="150000"/>
              </a:lnSpc>
            </a:pPr>
            <a:r>
              <a:rPr lang="en-US" sz="1600" b="1" dirty="0">
                <a:solidFill>
                  <a:schemeClr val="bg1"/>
                </a:solidFill>
                <a:latin typeface="DM Sans" pitchFamily="2" charset="77"/>
              </a:rPr>
              <a:t>Actionability</a:t>
            </a:r>
            <a:r>
              <a:rPr lang="en-US" sz="1600" dirty="0">
                <a:solidFill>
                  <a:schemeClr val="bg1"/>
                </a:solidFill>
                <a:latin typeface="DM Sans" pitchFamily="2" charset="77"/>
              </a:rPr>
              <a:t>: 			The findings must be interpretable and actionable by non-technical stakeholders.</a:t>
            </a:r>
          </a:p>
        </p:txBody>
      </p:sp>
      <p:sp>
        <p:nvSpPr>
          <p:cNvPr id="11" name="Text 0">
            <a:extLst>
              <a:ext uri="{FF2B5EF4-FFF2-40B4-BE49-F238E27FC236}">
                <a16:creationId xmlns:a16="http://schemas.microsoft.com/office/drawing/2014/main" id="{3E0945D8-C784-664D-2FCD-27675468E456}"/>
              </a:ext>
            </a:extLst>
          </p:cNvPr>
          <p:cNvSpPr/>
          <p:nvPr/>
        </p:nvSpPr>
        <p:spPr>
          <a:xfrm>
            <a:off x="3802160" y="1124353"/>
            <a:ext cx="7257926" cy="576858"/>
          </a:xfrm>
          <a:prstGeom prst="rect">
            <a:avLst/>
          </a:prstGeom>
          <a:noFill/>
          <a:ln/>
        </p:spPr>
        <p:txBody>
          <a:bodyPr wrap="none" lIns="0" tIns="0" rIns="0" bIns="0" rtlCol="0" anchor="t"/>
          <a:lstStyle/>
          <a:p>
            <a:pPr marL="0" indent="0">
              <a:lnSpc>
                <a:spcPts val="4500"/>
              </a:lnSpc>
              <a:buNone/>
            </a:pPr>
            <a:endParaRPr lang="en-US" sz="4800" b="1" dirty="0">
              <a:solidFill>
                <a:schemeClr val="bg1"/>
              </a:solidFill>
              <a:latin typeface="DM Sans" pitchFamily="2" charset="77"/>
            </a:endParaRPr>
          </a:p>
        </p:txBody>
      </p:sp>
      <p:pic>
        <p:nvPicPr>
          <p:cNvPr id="2" name="Picture 1" descr="A collage of images of a race car&#10;&#10;Description automatically generated">
            <a:extLst>
              <a:ext uri="{FF2B5EF4-FFF2-40B4-BE49-F238E27FC236}">
                <a16:creationId xmlns:a16="http://schemas.microsoft.com/office/drawing/2014/main" id="{3D8404C0-4736-E5A4-D302-1F73D5586AC1}"/>
              </a:ext>
            </a:extLst>
          </p:cNvPr>
          <p:cNvPicPr>
            <a:picLocks noChangeAspect="1"/>
          </p:cNvPicPr>
          <p:nvPr/>
        </p:nvPicPr>
        <p:blipFill>
          <a:blip r:embed="rId3"/>
          <a:srcRect l="43460" r="10203"/>
          <a:stretch/>
        </p:blipFill>
        <p:spPr>
          <a:xfrm>
            <a:off x="0" y="0"/>
            <a:ext cx="1791731" cy="8229600"/>
          </a:xfrm>
          <a:prstGeom prst="rect">
            <a:avLst/>
          </a:prstGeom>
        </p:spPr>
      </p:pic>
      <p:pic>
        <p:nvPicPr>
          <p:cNvPr id="9" name="Picture 8" descr="A collage of images of a race car&#10;&#10;Description automatically generated">
            <a:extLst>
              <a:ext uri="{FF2B5EF4-FFF2-40B4-BE49-F238E27FC236}">
                <a16:creationId xmlns:a16="http://schemas.microsoft.com/office/drawing/2014/main" id="{C3BE57D8-D58F-E86F-275B-C92999561ECB}"/>
              </a:ext>
            </a:extLst>
          </p:cNvPr>
          <p:cNvPicPr>
            <a:picLocks noChangeAspect="1"/>
          </p:cNvPicPr>
          <p:nvPr/>
        </p:nvPicPr>
        <p:blipFill>
          <a:blip r:embed="rId3"/>
          <a:srcRect l="43460" r="10203"/>
          <a:stretch/>
        </p:blipFill>
        <p:spPr>
          <a:xfrm>
            <a:off x="12921222" y="0"/>
            <a:ext cx="1791731" cy="8229600"/>
          </a:xfrm>
          <a:prstGeom prst="rect">
            <a:avLst/>
          </a:prstGeom>
        </p:spPr>
      </p:pic>
      <p:sp>
        <p:nvSpPr>
          <p:cNvPr id="10" name="TextBox 9">
            <a:extLst>
              <a:ext uri="{FF2B5EF4-FFF2-40B4-BE49-F238E27FC236}">
                <a16:creationId xmlns:a16="http://schemas.microsoft.com/office/drawing/2014/main" id="{6B5561CB-80FB-9B8F-98CC-3CDBF9B9B863}"/>
              </a:ext>
            </a:extLst>
          </p:cNvPr>
          <p:cNvSpPr txBox="1"/>
          <p:nvPr/>
        </p:nvSpPr>
        <p:spPr>
          <a:xfrm>
            <a:off x="3153229" y="1328022"/>
            <a:ext cx="9545053" cy="459806"/>
          </a:xfrm>
          <a:prstGeom prst="rect">
            <a:avLst/>
          </a:prstGeom>
          <a:noFill/>
        </p:spPr>
        <p:txBody>
          <a:bodyPr wrap="square">
            <a:spAutoFit/>
          </a:bodyPr>
          <a:lstStyle/>
          <a:p>
            <a:pPr>
              <a:lnSpc>
                <a:spcPts val="2250"/>
              </a:lnSpc>
            </a:pPr>
            <a:r>
              <a:rPr lang="en-US" sz="4800" dirty="0">
                <a:solidFill>
                  <a:schemeClr val="bg1"/>
                </a:solidFill>
                <a:latin typeface="Dela Gothic One" pitchFamily="34" charset="0"/>
                <a:ea typeface="Dela Gothic One" pitchFamily="34" charset="-122"/>
                <a:cs typeface="Dela Gothic One" pitchFamily="34" charset="-120"/>
              </a:rPr>
              <a:t>Business Understanding</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3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D28DC7-4103-5E64-F423-B7B1F271BBA3}"/>
              </a:ext>
            </a:extLst>
          </p:cNvPr>
          <p:cNvSpPr txBox="1"/>
          <p:nvPr/>
        </p:nvSpPr>
        <p:spPr>
          <a:xfrm>
            <a:off x="6011563" y="1012641"/>
            <a:ext cx="7315200" cy="459806"/>
          </a:xfrm>
          <a:prstGeom prst="rect">
            <a:avLst/>
          </a:prstGeom>
          <a:noFill/>
        </p:spPr>
        <p:txBody>
          <a:bodyPr wrap="square">
            <a:spAutoFit/>
          </a:bodyPr>
          <a:lstStyle/>
          <a:p>
            <a:pPr marL="0" indent="0" algn="l">
              <a:lnSpc>
                <a:spcPts val="2250"/>
              </a:lnSpc>
              <a:buNone/>
            </a:pPr>
            <a:r>
              <a:rPr lang="en-US" sz="4800" dirty="0">
                <a:solidFill>
                  <a:schemeClr val="bg1"/>
                </a:solidFill>
                <a:latin typeface="Dela Gothic One" pitchFamily="34" charset="0"/>
                <a:ea typeface="Dela Gothic One" pitchFamily="34" charset="-122"/>
                <a:cs typeface="Dela Gothic One" pitchFamily="34" charset="-120"/>
              </a:rPr>
              <a:t>Database Overview</a:t>
            </a:r>
            <a:endParaRPr lang="en-US" sz="4800" dirty="0">
              <a:solidFill>
                <a:schemeClr val="bg1"/>
              </a:solidFill>
            </a:endParaRPr>
          </a:p>
        </p:txBody>
      </p:sp>
      <p:pic>
        <p:nvPicPr>
          <p:cNvPr id="7" name="Picture 6" descr="A cockpit of a vehicle&#10;&#10;Description automatically generated">
            <a:extLst>
              <a:ext uri="{FF2B5EF4-FFF2-40B4-BE49-F238E27FC236}">
                <a16:creationId xmlns:a16="http://schemas.microsoft.com/office/drawing/2014/main" id="{A3C6D313-2264-6A08-7EDB-03888E2EDDCB}"/>
              </a:ext>
            </a:extLst>
          </p:cNvPr>
          <p:cNvPicPr>
            <a:picLocks noChangeAspect="1"/>
          </p:cNvPicPr>
          <p:nvPr/>
        </p:nvPicPr>
        <p:blipFill>
          <a:blip r:embed="rId2"/>
          <a:stretch>
            <a:fillRect/>
          </a:stretch>
        </p:blipFill>
        <p:spPr>
          <a:xfrm>
            <a:off x="0" y="0"/>
            <a:ext cx="4629150" cy="8229600"/>
          </a:xfrm>
          <a:prstGeom prst="rect">
            <a:avLst/>
          </a:prstGeom>
        </p:spPr>
      </p:pic>
      <p:sp>
        <p:nvSpPr>
          <p:cNvPr id="4" name="TextBox 3">
            <a:extLst>
              <a:ext uri="{FF2B5EF4-FFF2-40B4-BE49-F238E27FC236}">
                <a16:creationId xmlns:a16="http://schemas.microsoft.com/office/drawing/2014/main" id="{9C8B7D83-4388-50CC-2BA8-2747E6A5FAA2}"/>
              </a:ext>
            </a:extLst>
          </p:cNvPr>
          <p:cNvSpPr txBox="1"/>
          <p:nvPr/>
        </p:nvSpPr>
        <p:spPr>
          <a:xfrm>
            <a:off x="5239266" y="1628857"/>
            <a:ext cx="8859794" cy="5872057"/>
          </a:xfrm>
          <a:prstGeom prst="rect">
            <a:avLst/>
          </a:prstGeom>
          <a:noFill/>
        </p:spPr>
        <p:txBody>
          <a:bodyPr wrap="square">
            <a:spAutoFit/>
          </a:bodyPr>
          <a:lstStyle/>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Circuits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Information about the racing circuits used in various events.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Constructor Results</a:t>
            </a:r>
            <a:r>
              <a:rPr lang="en-US" b="1" kern="100" dirty="0">
                <a:solidFill>
                  <a:schemeClr val="bg1"/>
                </a:solidFill>
                <a:latin typeface="DM Sans" pitchFamily="2" charset="77"/>
                <a:ea typeface="Aptos" panose="020B0004020202020204" pitchFamily="34" charset="0"/>
                <a:cs typeface="Times New Roman" panose="02020603050405020304" pitchFamily="18" charset="0"/>
              </a:rPr>
              <a:t>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Detailed results of constructors (teams) in individual races.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Constructor Standings</a:t>
            </a:r>
            <a:r>
              <a:rPr lang="en-US" b="1" kern="100" dirty="0">
                <a:solidFill>
                  <a:schemeClr val="bg1"/>
                </a:solidFill>
                <a:latin typeface="DM Sans" pitchFamily="2" charset="77"/>
                <a:ea typeface="Aptos" panose="020B0004020202020204" pitchFamily="34" charset="0"/>
                <a:cs typeface="Times New Roman" panose="02020603050405020304" pitchFamily="18" charset="0"/>
              </a:rPr>
              <a:t>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Championship standings of constructors for each season.</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Constructors</a:t>
            </a:r>
            <a:r>
              <a:rPr lang="en-US" b="1" kern="100" dirty="0">
                <a:solidFill>
                  <a:schemeClr val="bg1"/>
                </a:solidFill>
                <a:latin typeface="DM Sans" pitchFamily="2" charset="77"/>
                <a:ea typeface="Aptos" panose="020B0004020202020204" pitchFamily="34" charset="0"/>
                <a:cs typeface="Times New Roman" panose="02020603050405020304" pitchFamily="18" charset="0"/>
              </a:rPr>
              <a:t>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General information about constructors (teams).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Driver Standings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Season-wise standings of drivers in the championship</a:t>
            </a:r>
            <a:r>
              <a:rPr lang="en-US" kern="100" dirty="0">
                <a:solidFill>
                  <a:schemeClr val="bg1"/>
                </a:solidFill>
                <a:latin typeface="DM Sans" pitchFamily="2" charset="77"/>
                <a:ea typeface="Aptos" panose="020B0004020202020204" pitchFamily="34" charset="0"/>
                <a:cs typeface="Times New Roman" panose="02020603050405020304" pitchFamily="18" charset="0"/>
              </a:rPr>
              <a:t>.</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Drivers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Information about the drivers participating in races.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Lap Times</a:t>
            </a:r>
            <a:r>
              <a:rPr lang="en-US" b="1" kern="100" dirty="0">
                <a:solidFill>
                  <a:schemeClr val="bg1"/>
                </a:solidFill>
                <a:latin typeface="DM Sans" pitchFamily="2" charset="77"/>
                <a:ea typeface="Aptos" panose="020B0004020202020204" pitchFamily="34" charset="0"/>
                <a:cs typeface="Times New Roman" panose="02020603050405020304" pitchFamily="18" charset="0"/>
              </a:rPr>
              <a:t>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Recorded lap times for each driver in individual races.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Pit Stops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Data on pit stops performed during races.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Qualifying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Qualifying results determining the starting positions for races.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Races</a:t>
            </a:r>
            <a:r>
              <a:rPr lang="en-US" b="1" kern="100" dirty="0">
                <a:solidFill>
                  <a:schemeClr val="bg1"/>
                </a:solidFill>
                <a:latin typeface="DM Sans" pitchFamily="2" charset="77"/>
                <a:ea typeface="Aptos" panose="020B0004020202020204" pitchFamily="34" charset="0"/>
                <a:cs typeface="Times New Roman" panose="02020603050405020304" pitchFamily="18" charset="0"/>
              </a:rPr>
              <a:t>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Details of each race in the dataset</a:t>
            </a:r>
            <a:r>
              <a:rPr lang="en-US" kern="100" dirty="0">
                <a:solidFill>
                  <a:schemeClr val="bg1"/>
                </a:solidFill>
                <a:latin typeface="DM Sans" pitchFamily="2" charset="77"/>
                <a:ea typeface="Aptos" panose="020B0004020202020204" pitchFamily="34" charset="0"/>
                <a:cs typeface="Times New Roman" panose="02020603050405020304" pitchFamily="18" charset="0"/>
              </a:rPr>
              <a:t>.</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 Results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Comprehensive results of each race, including positions and outcomes.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Seasons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Information about Formula 1 seasons.</a:t>
            </a:r>
          </a:p>
          <a:p>
            <a:pPr marL="285750" marR="0" lvl="0" indent="-285750">
              <a:lnSpc>
                <a:spcPct val="115000"/>
              </a:lnSpc>
              <a:spcAft>
                <a:spcPts val="800"/>
              </a:spcAft>
              <a:buSzPts val="1000"/>
              <a:buFont typeface="Wingdings" pitchFamily="2" charset="2"/>
              <a:buChar char="q"/>
              <a:tabLst>
                <a:tab pos="457200" algn="l"/>
              </a:tabLs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Sprint Results - </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Results from sprint races (shorter race formats).</a:t>
            </a:r>
          </a:p>
          <a:p>
            <a:pPr marL="285750" marR="0" lvl="0" indent="-285750">
              <a:lnSpc>
                <a:spcPct val="115000"/>
              </a:lnSpc>
              <a:spcAft>
                <a:spcPts val="800"/>
              </a:spcAft>
              <a:buSzPts val="1000"/>
              <a:buFont typeface="Wingdings" pitchFamily="2" charset="2"/>
              <a:buChar char="q"/>
              <a:tabLst>
                <a:tab pos="457200" algn="l"/>
              </a:tabLst>
            </a:pPr>
            <a:r>
              <a:rPr lang="en-US" sz="1800" b="1" dirty="0">
                <a:solidFill>
                  <a:schemeClr val="bg1"/>
                </a:solidFill>
                <a:effectLst/>
                <a:latin typeface="DM Sans" pitchFamily="2" charset="77"/>
                <a:ea typeface="Aptos" panose="020B0004020202020204" pitchFamily="34" charset="0"/>
                <a:cs typeface="Times New Roman" panose="02020603050405020304" pitchFamily="18" charset="0"/>
              </a:rPr>
              <a:t>Status - </a:t>
            </a:r>
            <a:r>
              <a:rPr lang="en-US" sz="1600" dirty="0">
                <a:solidFill>
                  <a:schemeClr val="bg1"/>
                </a:solidFill>
                <a:latin typeface="DM Sans" pitchFamily="2" charset="77"/>
                <a:ea typeface="Aptos" panose="020B0004020202020204" pitchFamily="34" charset="0"/>
                <a:cs typeface="Times New Roman" panose="02020603050405020304" pitchFamily="18" charset="0"/>
              </a:rPr>
              <a:t>Driver statuses during races (e.g., finished, retired, crash).</a:t>
            </a:r>
            <a:endParaRPr lang="en-US" sz="1600" dirty="0">
              <a:solidFill>
                <a:schemeClr val="bg1"/>
              </a:solidFill>
              <a:latin typeface="DM Sans" pitchFamily="2" charset="77"/>
            </a:endParaRPr>
          </a:p>
        </p:txBody>
      </p:sp>
    </p:spTree>
    <p:extLst>
      <p:ext uri="{BB962C8B-B14F-4D97-AF65-F5344CB8AC3E}">
        <p14:creationId xmlns:p14="http://schemas.microsoft.com/office/powerpoint/2010/main" val="9508537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2">
    <p:bg>
      <p:bgPr>
        <a:gradFill flip="none" rotWithShape="1">
          <a:gsLst>
            <a:gs pos="33000">
              <a:srgbClr val="380601"/>
            </a:gs>
            <a:gs pos="11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0D876-40CB-29A6-392A-7EC014225CEB}"/>
              </a:ext>
            </a:extLst>
          </p:cNvPr>
          <p:cNvPicPr/>
          <p:nvPr/>
        </p:nvPicPr>
        <p:blipFill>
          <a:blip r:embed="rId3">
            <a:alphaModFix amt="37000"/>
          </a:blip>
          <a:srcRect l="236" t="8399" r="-236" b="7870"/>
          <a:stretch/>
        </p:blipFill>
        <p:spPr>
          <a:xfrm>
            <a:off x="-112542" y="0"/>
            <a:ext cx="14925822" cy="8229600"/>
          </a:xfrm>
          <a:prstGeom prst="rect">
            <a:avLst/>
          </a:prstGeom>
          <a:scene3d>
            <a:camera prst="orthographicFront">
              <a:rot lat="0" lon="600000" rev="0"/>
            </a:camera>
            <a:lightRig rig="threePt" dir="t"/>
          </a:scene3d>
        </p:spPr>
      </p:pic>
      <p:sp>
        <p:nvSpPr>
          <p:cNvPr id="2" name="Text 0"/>
          <p:cNvSpPr/>
          <p:nvPr/>
        </p:nvSpPr>
        <p:spPr>
          <a:xfrm>
            <a:off x="4178793" y="879272"/>
            <a:ext cx="6343152" cy="576858"/>
          </a:xfrm>
          <a:prstGeom prst="rect">
            <a:avLst/>
          </a:prstGeom>
          <a:noFill/>
          <a:ln/>
        </p:spPr>
        <p:txBody>
          <a:bodyPr wrap="none" lIns="0" tIns="0" rIns="0" bIns="0" rtlCol="0" anchor="t"/>
          <a:lstStyle/>
          <a:p>
            <a:pPr>
              <a:lnSpc>
                <a:spcPts val="2250"/>
              </a:lnSpc>
            </a:pPr>
            <a:r>
              <a:rPr lang="en-US" sz="4800" dirty="0">
                <a:solidFill>
                  <a:schemeClr val="bg1"/>
                </a:solidFill>
                <a:latin typeface="Dela Gothic One" pitchFamily="34" charset="0"/>
                <a:ea typeface="Dela Gothic One" pitchFamily="34" charset="-122"/>
                <a:cs typeface="Dela Gothic One" pitchFamily="34" charset="-120"/>
              </a:rPr>
              <a:t>Data Preparation</a:t>
            </a:r>
            <a:endParaRPr lang="en-US" sz="4800" dirty="0">
              <a:solidFill>
                <a:schemeClr val="bg1"/>
              </a:solidFill>
            </a:endParaRPr>
          </a:p>
        </p:txBody>
      </p:sp>
      <p:graphicFrame>
        <p:nvGraphicFramePr>
          <p:cNvPr id="36" name="Table 35">
            <a:extLst>
              <a:ext uri="{FF2B5EF4-FFF2-40B4-BE49-F238E27FC236}">
                <a16:creationId xmlns:a16="http://schemas.microsoft.com/office/drawing/2014/main" id="{FF4D260D-E548-E55D-E72B-CF1088256C43}"/>
              </a:ext>
            </a:extLst>
          </p:cNvPr>
          <p:cNvGraphicFramePr>
            <a:graphicFrameLocks noGrp="1"/>
          </p:cNvGraphicFramePr>
          <p:nvPr>
            <p:extLst>
              <p:ext uri="{D42A27DB-BD31-4B8C-83A1-F6EECF244321}">
                <p14:modId xmlns:p14="http://schemas.microsoft.com/office/powerpoint/2010/main" val="4240513402"/>
              </p:ext>
            </p:extLst>
          </p:nvPr>
        </p:nvGraphicFramePr>
        <p:xfrm>
          <a:off x="2154657" y="1683605"/>
          <a:ext cx="10299032" cy="3758716"/>
        </p:xfrm>
        <a:graphic>
          <a:graphicData uri="http://schemas.openxmlformats.org/drawingml/2006/table">
            <a:tbl>
              <a:tblPr>
                <a:tableStyleId>{5C22544A-7EE6-4342-B048-85BDC9FD1C3A}</a:tableStyleId>
              </a:tblPr>
              <a:tblGrid>
                <a:gridCol w="1504819">
                  <a:extLst>
                    <a:ext uri="{9D8B030D-6E8A-4147-A177-3AD203B41FA5}">
                      <a16:colId xmlns:a16="http://schemas.microsoft.com/office/drawing/2014/main" val="1670438506"/>
                    </a:ext>
                  </a:extLst>
                </a:gridCol>
                <a:gridCol w="3644697">
                  <a:extLst>
                    <a:ext uri="{9D8B030D-6E8A-4147-A177-3AD203B41FA5}">
                      <a16:colId xmlns:a16="http://schemas.microsoft.com/office/drawing/2014/main" val="92345232"/>
                    </a:ext>
                  </a:extLst>
                </a:gridCol>
                <a:gridCol w="5149516">
                  <a:extLst>
                    <a:ext uri="{9D8B030D-6E8A-4147-A177-3AD203B41FA5}">
                      <a16:colId xmlns:a16="http://schemas.microsoft.com/office/drawing/2014/main" val="900421315"/>
                    </a:ext>
                  </a:extLst>
                </a:gridCol>
              </a:tblGrid>
              <a:tr h="240530">
                <a:tc>
                  <a:txBody>
                    <a:bodyPr/>
                    <a:lstStyle/>
                    <a:p>
                      <a:pPr algn="ctr" fontAlgn="t"/>
                      <a:r>
                        <a:rPr lang="en-US" sz="1000" u="none" strike="noStrike" dirty="0">
                          <a:solidFill>
                            <a:sysClr val="windowText" lastClr="000000"/>
                          </a:solidFill>
                          <a:effectLst/>
                          <a:latin typeface="DM Sans" pitchFamily="2" charset="77"/>
                        </a:rPr>
                        <a:t>Dataset Name</a:t>
                      </a:r>
                      <a:endParaRPr lang="en-US" sz="1000" b="1" i="0" u="none" strike="noStrike" dirty="0">
                        <a:solidFill>
                          <a:sysClr val="windowText" lastClr="000000"/>
                        </a:solidFill>
                        <a:effectLst/>
                        <a:latin typeface="DM Sans" pitchFamily="2" charset="77"/>
                      </a:endParaRPr>
                    </a:p>
                  </a:txBody>
                  <a:tcPr marL="7179" marR="7179" marT="717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solidFill>
                            <a:sysClr val="windowText" lastClr="000000"/>
                          </a:solidFill>
                          <a:effectLst/>
                          <a:latin typeface="DM Sans" pitchFamily="2" charset="77"/>
                        </a:rPr>
                        <a:t>Key Fields</a:t>
                      </a:r>
                      <a:endParaRPr lang="en-US" sz="1000" b="1" i="0" u="none" strike="noStrike">
                        <a:solidFill>
                          <a:sysClr val="windowText" lastClr="000000"/>
                        </a:solidFill>
                        <a:effectLst/>
                        <a:latin typeface="DM Sans" pitchFamily="2" charset="77"/>
                      </a:endParaRPr>
                    </a:p>
                  </a:txBody>
                  <a:tcPr marL="7179" marR="7179" marT="717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ysClr val="windowText" lastClr="000000"/>
                          </a:solidFill>
                          <a:effectLst/>
                          <a:latin typeface="DM Sans" pitchFamily="2" charset="77"/>
                        </a:rPr>
                        <a:t>Relevance</a:t>
                      </a:r>
                      <a:endParaRPr lang="en-US" sz="1000" b="1" i="0" u="none" strike="noStrike" dirty="0">
                        <a:solidFill>
                          <a:sysClr val="windowText" lastClr="000000"/>
                        </a:solidFill>
                        <a:effectLst/>
                        <a:latin typeface="DM Sans" pitchFamily="2" charset="77"/>
                      </a:endParaRPr>
                    </a:p>
                  </a:txBody>
                  <a:tcPr marL="7179" marR="7179" marT="717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031825"/>
                  </a:ext>
                </a:extLst>
              </a:tr>
              <a:tr h="321862">
                <a:tc>
                  <a:txBody>
                    <a:bodyPr/>
                    <a:lstStyle/>
                    <a:p>
                      <a:pPr algn="l" fontAlgn="b"/>
                      <a:r>
                        <a:rPr lang="en-US" sz="1000" u="none" strike="noStrike" dirty="0">
                          <a:solidFill>
                            <a:sysClr val="windowText" lastClr="000000"/>
                          </a:solidFill>
                          <a:effectLst/>
                          <a:latin typeface="DM Sans" pitchFamily="2" charset="77"/>
                        </a:rPr>
                        <a:t>Circuits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Circuit name, location, country, and geographic details.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Analyze how circuit characteristics impact driver and constructor performance.</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494481"/>
                  </a:ext>
                </a:extLst>
              </a:tr>
              <a:tr h="226853">
                <a:tc>
                  <a:txBody>
                    <a:bodyPr/>
                    <a:lstStyle/>
                    <a:p>
                      <a:pPr algn="l" fontAlgn="b"/>
                      <a:r>
                        <a:rPr lang="en-US" sz="1000" u="none" strike="noStrike" dirty="0">
                          <a:solidFill>
                            <a:sysClr val="windowText" lastClr="000000"/>
                          </a:solidFill>
                          <a:effectLst/>
                          <a:latin typeface="DM Sans" pitchFamily="2" charset="77"/>
                        </a:rPr>
                        <a:t>Constructor Results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Constructor ID, race ID, and points scored.</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Evaluate team performance in specific events and seasons.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714534"/>
                  </a:ext>
                </a:extLst>
              </a:tr>
              <a:tr h="254467">
                <a:tc>
                  <a:txBody>
                    <a:bodyPr/>
                    <a:lstStyle/>
                    <a:p>
                      <a:pPr algn="l" fontAlgn="b"/>
                      <a:r>
                        <a:rPr lang="en-US" sz="1000" u="none" strike="noStrike">
                          <a:solidFill>
                            <a:sysClr val="windowText" lastClr="000000"/>
                          </a:solidFill>
                          <a:effectLst/>
                          <a:latin typeface="DM Sans" pitchFamily="2" charset="77"/>
                        </a:rPr>
                        <a:t>Constructor Standings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Constructor rank, points, and number of wins.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Track progress and competition among constructors.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620685"/>
                  </a:ext>
                </a:extLst>
              </a:tr>
              <a:tr h="281195">
                <a:tc>
                  <a:txBody>
                    <a:bodyPr/>
                    <a:lstStyle/>
                    <a:p>
                      <a:pPr algn="l" fontAlgn="b"/>
                      <a:r>
                        <a:rPr lang="en-US" sz="1000" u="none" strike="noStrike">
                          <a:solidFill>
                            <a:sysClr val="windowText" lastClr="000000"/>
                          </a:solidFill>
                          <a:effectLst/>
                          <a:latin typeface="DM Sans" pitchFamily="2" charset="77"/>
                        </a:rPr>
                        <a:t>Constructors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Constructor name, nationality, and reference ID.</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Contextualize constructor performance and heritage.</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051576"/>
                  </a:ext>
                </a:extLst>
              </a:tr>
              <a:tr h="240530">
                <a:tc>
                  <a:txBody>
                    <a:bodyPr/>
                    <a:lstStyle/>
                    <a:p>
                      <a:pPr algn="l" fontAlgn="b"/>
                      <a:r>
                        <a:rPr lang="en-US" sz="1000" u="none" strike="noStrike">
                          <a:solidFill>
                            <a:sysClr val="windowText" lastClr="000000"/>
                          </a:solidFill>
                          <a:effectLst/>
                          <a:latin typeface="DM Sans" pitchFamily="2" charset="77"/>
                        </a:rPr>
                        <a:t>Driver Standings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Driver rank, points, and wins.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Analyze individual driver performance trends over time.</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6092877"/>
                  </a:ext>
                </a:extLst>
              </a:tr>
              <a:tr h="240530">
                <a:tc>
                  <a:txBody>
                    <a:bodyPr/>
                    <a:lstStyle/>
                    <a:p>
                      <a:pPr algn="l" fontAlgn="b"/>
                      <a:r>
                        <a:rPr lang="en-US" sz="1000" u="none" strike="noStrike">
                          <a:solidFill>
                            <a:sysClr val="windowText" lastClr="000000"/>
                          </a:solidFill>
                          <a:effectLst/>
                          <a:latin typeface="DM Sans" pitchFamily="2" charset="77"/>
                        </a:rPr>
                        <a:t>Drivers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Name, nationality, and career details.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Provide demographic and career data for performance analysis.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374301"/>
                  </a:ext>
                </a:extLst>
              </a:tr>
              <a:tr h="240530">
                <a:tc>
                  <a:txBody>
                    <a:bodyPr/>
                    <a:lstStyle/>
                    <a:p>
                      <a:pPr algn="l" fontAlgn="b"/>
                      <a:r>
                        <a:rPr lang="en-US" sz="1000" u="none" strike="noStrike">
                          <a:solidFill>
                            <a:sysClr val="windowText" lastClr="000000"/>
                          </a:solidFill>
                          <a:effectLst/>
                          <a:latin typeface="DM Sans" pitchFamily="2" charset="77"/>
                        </a:rPr>
                        <a:t>Lap Times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Race ID, driver ID, lap number, and time.</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Understand performance consistency and patterns during races.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066116"/>
                  </a:ext>
                </a:extLst>
              </a:tr>
              <a:tr h="246973">
                <a:tc>
                  <a:txBody>
                    <a:bodyPr/>
                    <a:lstStyle/>
                    <a:p>
                      <a:pPr algn="l" fontAlgn="b"/>
                      <a:r>
                        <a:rPr lang="en-US" sz="1000" u="none" strike="noStrike">
                          <a:solidFill>
                            <a:sysClr val="windowText" lastClr="000000"/>
                          </a:solidFill>
                          <a:effectLst/>
                          <a:latin typeface="DM Sans" pitchFamily="2" charset="77"/>
                        </a:rPr>
                        <a:t>Pit Stops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Time spent in pit stops, number of stops, and race ID.</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Evaluate race strategies and efficiency.</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839497"/>
                  </a:ext>
                </a:extLst>
              </a:tr>
              <a:tr h="240530">
                <a:tc>
                  <a:txBody>
                    <a:bodyPr/>
                    <a:lstStyle/>
                    <a:p>
                      <a:pPr algn="l" fontAlgn="b"/>
                      <a:r>
                        <a:rPr lang="en-US" sz="1000" u="none" strike="noStrike">
                          <a:solidFill>
                            <a:sysClr val="windowText" lastClr="000000"/>
                          </a:solidFill>
                          <a:effectLst/>
                          <a:latin typeface="DM Sans" pitchFamily="2" charset="77"/>
                        </a:rPr>
                        <a:t>Qualifying</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Driver position, times, and session details.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Predict race outcomes based on qualifying performance.</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2090902"/>
                  </a:ext>
                </a:extLst>
              </a:tr>
              <a:tr h="240530">
                <a:tc>
                  <a:txBody>
                    <a:bodyPr/>
                    <a:lstStyle/>
                    <a:p>
                      <a:pPr algn="l" fontAlgn="b"/>
                      <a:r>
                        <a:rPr lang="en-US" sz="1000" u="none" strike="noStrike">
                          <a:solidFill>
                            <a:sysClr val="windowText" lastClr="000000"/>
                          </a:solidFill>
                          <a:effectLst/>
                          <a:latin typeface="DM Sans" pitchFamily="2" charset="77"/>
                        </a:rPr>
                        <a:t>Races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Race date, name, circuit ID, and season year.</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Form the backbone of analysis by linking other datasets.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791656"/>
                  </a:ext>
                </a:extLst>
              </a:tr>
              <a:tr h="253173">
                <a:tc>
                  <a:txBody>
                    <a:bodyPr/>
                    <a:lstStyle/>
                    <a:p>
                      <a:pPr algn="l" fontAlgn="b"/>
                      <a:r>
                        <a:rPr lang="en-US" sz="1000" u="none" strike="noStrike">
                          <a:solidFill>
                            <a:sysClr val="windowText" lastClr="000000"/>
                          </a:solidFill>
                          <a:effectLst/>
                          <a:latin typeface="DM Sans" pitchFamily="2" charset="77"/>
                        </a:rPr>
                        <a:t>Results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Position order, points, and status.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Primary dataset for outcome prediction and performance evaluation.</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110487"/>
                  </a:ext>
                </a:extLst>
              </a:tr>
              <a:tr h="249953">
                <a:tc>
                  <a:txBody>
                    <a:bodyPr/>
                    <a:lstStyle/>
                    <a:p>
                      <a:pPr algn="l" fontAlgn="b"/>
                      <a:r>
                        <a:rPr lang="en-US" sz="1000" u="none" strike="noStrike">
                          <a:solidFill>
                            <a:sysClr val="windowText" lastClr="000000"/>
                          </a:solidFill>
                          <a:effectLst/>
                          <a:latin typeface="DM Sans" pitchFamily="2" charset="77"/>
                        </a:rPr>
                        <a:t>Seasons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Year, championship details, and associated races.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Provides a temporal framework for analysis.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691702"/>
                  </a:ext>
                </a:extLst>
              </a:tr>
              <a:tr h="240530">
                <a:tc>
                  <a:txBody>
                    <a:bodyPr/>
                    <a:lstStyle/>
                    <a:p>
                      <a:pPr algn="l" fontAlgn="b"/>
                      <a:r>
                        <a:rPr lang="en-US" sz="1000" u="none" strike="noStrike">
                          <a:solidFill>
                            <a:sysClr val="windowText" lastClr="000000"/>
                          </a:solidFill>
                          <a:effectLst/>
                          <a:latin typeface="DM Sans" pitchFamily="2" charset="77"/>
                        </a:rPr>
                        <a:t>Sprint Results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a:solidFill>
                            <a:sysClr val="windowText" lastClr="000000"/>
                          </a:solidFill>
                          <a:effectLst/>
                          <a:latin typeface="DM Sans" pitchFamily="2" charset="77"/>
                        </a:rPr>
                        <a:t>Driver positions and points.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Adds granularity to performance analysis in varied race formats.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783610"/>
                  </a:ext>
                </a:extLst>
              </a:tr>
              <a:tr h="240530">
                <a:tc>
                  <a:txBody>
                    <a:bodyPr/>
                    <a:lstStyle/>
                    <a:p>
                      <a:pPr algn="l" fontAlgn="b"/>
                      <a:r>
                        <a:rPr lang="en-US" sz="1000" u="none" strike="noStrike">
                          <a:solidFill>
                            <a:sysClr val="windowText" lastClr="000000"/>
                          </a:solidFill>
                          <a:effectLst/>
                          <a:latin typeface="DM Sans" pitchFamily="2" charset="77"/>
                        </a:rPr>
                        <a:t>Status</a:t>
                      </a:r>
                      <a:endParaRPr lang="en-US" sz="1000" b="0" i="0" u="none" strike="noStrike">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Status ID, description.</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ysClr val="windowText" lastClr="000000"/>
                          </a:solidFill>
                          <a:effectLst/>
                          <a:latin typeface="DM Sans" pitchFamily="2" charset="77"/>
                        </a:rPr>
                        <a:t>Essential for creating incident-based metrics and predicting risks.</a:t>
                      </a:r>
                      <a:endParaRPr lang="en-US" sz="1000" b="0" i="0" u="none" strike="noStrike" dirty="0">
                        <a:solidFill>
                          <a:sysClr val="windowText" lastClr="000000"/>
                        </a:solidFill>
                        <a:effectLst/>
                        <a:latin typeface="DM Sans" pitchFamily="2" charset="77"/>
                      </a:endParaRPr>
                    </a:p>
                  </a:txBody>
                  <a:tcPr marL="7179" marR="7179" marT="717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1811059"/>
                  </a:ext>
                </a:extLst>
              </a:tr>
            </a:tbl>
          </a:graphicData>
        </a:graphic>
      </p:graphicFrame>
      <p:pic>
        <p:nvPicPr>
          <p:cNvPr id="38" name="Picture 37" descr="A group of race cars on a track&#10;&#10;Description automatically generated">
            <a:extLst>
              <a:ext uri="{FF2B5EF4-FFF2-40B4-BE49-F238E27FC236}">
                <a16:creationId xmlns:a16="http://schemas.microsoft.com/office/drawing/2014/main" id="{90C0556E-3C65-E7C5-9169-ABE143829700}"/>
              </a:ext>
            </a:extLst>
          </p:cNvPr>
          <p:cNvPicPr>
            <a:picLocks noChangeAspect="1"/>
          </p:cNvPicPr>
          <p:nvPr/>
        </p:nvPicPr>
        <p:blipFill>
          <a:blip r:embed="rId4"/>
          <a:srcRect r="54902"/>
          <a:stretch/>
        </p:blipFill>
        <p:spPr>
          <a:xfrm>
            <a:off x="-1" y="0"/>
            <a:ext cx="2042117" cy="8229600"/>
          </a:xfrm>
          <a:prstGeom prst="rect">
            <a:avLst/>
          </a:prstGeom>
        </p:spPr>
      </p:pic>
      <p:pic>
        <p:nvPicPr>
          <p:cNvPr id="39" name="Picture 38" descr="A group of race cars on a track&#10;&#10;Description automatically generated">
            <a:extLst>
              <a:ext uri="{FF2B5EF4-FFF2-40B4-BE49-F238E27FC236}">
                <a16:creationId xmlns:a16="http://schemas.microsoft.com/office/drawing/2014/main" id="{4242D8AF-A785-79F8-C49A-B190286D543F}"/>
              </a:ext>
            </a:extLst>
          </p:cNvPr>
          <p:cNvPicPr>
            <a:picLocks noChangeAspect="1"/>
          </p:cNvPicPr>
          <p:nvPr/>
        </p:nvPicPr>
        <p:blipFill>
          <a:blip r:embed="rId4"/>
          <a:srcRect l="44733" r="10169"/>
          <a:stretch/>
        </p:blipFill>
        <p:spPr>
          <a:xfrm>
            <a:off x="12588283" y="-12032"/>
            <a:ext cx="2042117" cy="8229600"/>
          </a:xfrm>
          <a:prstGeom prst="rect">
            <a:avLst/>
          </a:prstGeom>
        </p:spPr>
      </p:pic>
      <p:sp>
        <p:nvSpPr>
          <p:cNvPr id="41" name="TextBox 40">
            <a:extLst>
              <a:ext uri="{FF2B5EF4-FFF2-40B4-BE49-F238E27FC236}">
                <a16:creationId xmlns:a16="http://schemas.microsoft.com/office/drawing/2014/main" id="{4D8E2544-6EBE-4A46-77CF-9497627D619C}"/>
              </a:ext>
            </a:extLst>
          </p:cNvPr>
          <p:cNvSpPr txBox="1"/>
          <p:nvPr/>
        </p:nvSpPr>
        <p:spPr>
          <a:xfrm>
            <a:off x="2495678" y="5530332"/>
            <a:ext cx="4808495" cy="2031325"/>
          </a:xfrm>
          <a:prstGeom prst="rect">
            <a:avLst/>
          </a:prstGeom>
          <a:noFill/>
        </p:spPr>
        <p:txBody>
          <a:bodyPr wrap="square">
            <a:spAutoFit/>
          </a:bodyPr>
          <a:lstStyle/>
          <a:p>
            <a:r>
              <a:rPr lang="en-US" sz="1400" b="1" dirty="0">
                <a:solidFill>
                  <a:schemeClr val="bg1"/>
                </a:solidFill>
                <a:latin typeface="DM Sans" pitchFamily="2" charset="77"/>
              </a:rPr>
              <a:t>Steps Taken</a:t>
            </a:r>
            <a:r>
              <a:rPr lang="en-US" sz="1400" dirty="0">
                <a:solidFill>
                  <a:schemeClr val="bg1"/>
                </a:solidFill>
                <a:latin typeface="DM Sans" pitchFamily="2" charset="77"/>
              </a:rPr>
              <a:t>:</a:t>
            </a:r>
          </a:p>
          <a:p>
            <a:pPr marL="742950" lvl="1" indent="-285750">
              <a:buFont typeface="Arial" panose="020B0604020202020204" pitchFamily="34" charset="0"/>
              <a:buChar char="•"/>
            </a:pPr>
            <a:r>
              <a:rPr lang="en-US" sz="1400" dirty="0">
                <a:solidFill>
                  <a:schemeClr val="bg1"/>
                </a:solidFill>
                <a:latin typeface="DM Sans" pitchFamily="2" charset="77"/>
              </a:rPr>
              <a:t>Merged multiple datasets, e.g., constructors with standings, races with results.</a:t>
            </a:r>
          </a:p>
          <a:p>
            <a:pPr marL="742950" lvl="1" indent="-285750">
              <a:buFont typeface="Arial" panose="020B0604020202020204" pitchFamily="34" charset="0"/>
              <a:buChar char="•"/>
            </a:pPr>
            <a:r>
              <a:rPr lang="en-US" sz="1400" dirty="0">
                <a:solidFill>
                  <a:schemeClr val="bg1"/>
                </a:solidFill>
                <a:latin typeface="DM Sans" pitchFamily="2" charset="77"/>
              </a:rPr>
              <a:t>Converted categorical columns for efficient processing (</a:t>
            </a:r>
            <a:r>
              <a:rPr lang="en-US" sz="1400" dirty="0" err="1">
                <a:solidFill>
                  <a:schemeClr val="bg1"/>
                </a:solidFill>
                <a:latin typeface="DM Sans" pitchFamily="2" charset="77"/>
              </a:rPr>
              <a:t>astype</a:t>
            </a:r>
            <a:r>
              <a:rPr lang="en-US" sz="1400" dirty="0">
                <a:solidFill>
                  <a:schemeClr val="bg1"/>
                </a:solidFill>
                <a:latin typeface="DM Sans" pitchFamily="2" charset="77"/>
              </a:rPr>
              <a:t>('category')).</a:t>
            </a:r>
          </a:p>
          <a:p>
            <a:pPr marL="742950" lvl="1" indent="-285750">
              <a:buFont typeface="Arial" panose="020B0604020202020204" pitchFamily="34" charset="0"/>
              <a:buChar char="•"/>
            </a:pPr>
            <a:r>
              <a:rPr lang="en-US" sz="1400" dirty="0">
                <a:solidFill>
                  <a:schemeClr val="bg1"/>
                </a:solidFill>
                <a:latin typeface="DM Sans" pitchFamily="2" charset="77"/>
              </a:rPr>
              <a:t>Handled missing values using imputation strategies:</a:t>
            </a:r>
          </a:p>
          <a:p>
            <a:pPr marL="1143000" lvl="2" indent="-228600">
              <a:buFont typeface="Arial" panose="020B0604020202020204" pitchFamily="34" charset="0"/>
              <a:buChar char="•"/>
            </a:pPr>
            <a:r>
              <a:rPr lang="en-US" sz="1400" dirty="0">
                <a:solidFill>
                  <a:schemeClr val="bg1"/>
                </a:solidFill>
                <a:latin typeface="DM Sans" pitchFamily="2" charset="77"/>
              </a:rPr>
              <a:t>Mean for numeric columns.</a:t>
            </a:r>
          </a:p>
          <a:p>
            <a:pPr marL="1143000" lvl="2" indent="-228600">
              <a:buFont typeface="Arial" panose="020B0604020202020204" pitchFamily="34" charset="0"/>
              <a:buChar char="•"/>
            </a:pPr>
            <a:r>
              <a:rPr lang="en-US" sz="1400" dirty="0">
                <a:solidFill>
                  <a:schemeClr val="bg1"/>
                </a:solidFill>
                <a:latin typeface="DM Sans" pitchFamily="2" charset="77"/>
              </a:rPr>
              <a:t>Most frequent for categorical data.</a:t>
            </a:r>
          </a:p>
        </p:txBody>
      </p:sp>
      <p:sp>
        <p:nvSpPr>
          <p:cNvPr id="43" name="TextBox 42">
            <a:extLst>
              <a:ext uri="{FF2B5EF4-FFF2-40B4-BE49-F238E27FC236}">
                <a16:creationId xmlns:a16="http://schemas.microsoft.com/office/drawing/2014/main" id="{497E6283-8BD7-6A43-C540-E49098B4A297}"/>
              </a:ext>
            </a:extLst>
          </p:cNvPr>
          <p:cNvSpPr txBox="1"/>
          <p:nvPr/>
        </p:nvSpPr>
        <p:spPr>
          <a:xfrm>
            <a:off x="7304172" y="5539912"/>
            <a:ext cx="4830549" cy="2462213"/>
          </a:xfrm>
          <a:prstGeom prst="rect">
            <a:avLst/>
          </a:prstGeom>
          <a:noFill/>
        </p:spPr>
        <p:txBody>
          <a:bodyPr wrap="square">
            <a:spAutoFit/>
          </a:bodyPr>
          <a:lstStyle/>
          <a:p>
            <a:r>
              <a:rPr lang="en-US" sz="1400" b="1" dirty="0">
                <a:solidFill>
                  <a:schemeClr val="bg1"/>
                </a:solidFill>
                <a:latin typeface="DM Sans" pitchFamily="2" charset="77"/>
              </a:rPr>
              <a:t>Resulting Datasets</a:t>
            </a:r>
            <a:r>
              <a:rPr lang="en-US" sz="1400" dirty="0">
                <a:solidFill>
                  <a:schemeClr val="bg1"/>
                </a:solidFill>
                <a:latin typeface="DM Sans" pitchFamily="2" charset="77"/>
              </a:rPr>
              <a:t>:</a:t>
            </a:r>
          </a:p>
          <a:p>
            <a:pPr marL="742950" lvl="1" indent="-285750">
              <a:buFont typeface="Arial" panose="020B0604020202020204" pitchFamily="34" charset="0"/>
              <a:buChar char="•"/>
            </a:pPr>
            <a:r>
              <a:rPr lang="en-US" sz="1400" dirty="0">
                <a:solidFill>
                  <a:schemeClr val="bg1"/>
                </a:solidFill>
                <a:latin typeface="DM Sans" pitchFamily="2" charset="77"/>
              </a:rPr>
              <a:t>Prepared datasets for numerical and categorical analysis.</a:t>
            </a:r>
          </a:p>
          <a:p>
            <a:pPr marL="742950" lvl="1" indent="-285750">
              <a:buFont typeface="Arial" panose="020B0604020202020204" pitchFamily="34" charset="0"/>
              <a:buChar char="•"/>
            </a:pPr>
            <a:r>
              <a:rPr lang="en-US" sz="1400" dirty="0">
                <a:solidFill>
                  <a:schemeClr val="bg1"/>
                </a:solidFill>
                <a:latin typeface="DM Sans" pitchFamily="2" charset="77"/>
              </a:rPr>
              <a:t>Filtered historical data for specific events (e.g., British Grand Prix).</a:t>
            </a:r>
          </a:p>
          <a:p>
            <a:pPr marL="742950" lvl="1" indent="-285750">
              <a:buFont typeface="Arial" panose="020B0604020202020204" pitchFamily="34" charset="0"/>
              <a:buChar char="•"/>
            </a:pPr>
            <a:r>
              <a:rPr lang="en-US" sz="1400" dirty="0">
                <a:solidFill>
                  <a:schemeClr val="bg1"/>
                </a:solidFill>
                <a:latin typeface="DM Sans" pitchFamily="2" charset="77"/>
              </a:rPr>
              <a:t>Feature Engineering:</a:t>
            </a:r>
          </a:p>
          <a:p>
            <a:pPr marL="1143000" lvl="2" indent="-228600">
              <a:buFont typeface="Arial" panose="020B0604020202020204" pitchFamily="34" charset="0"/>
              <a:buChar char="•"/>
            </a:pPr>
            <a:r>
              <a:rPr lang="en-US" sz="1400" dirty="0">
                <a:solidFill>
                  <a:schemeClr val="bg1"/>
                </a:solidFill>
                <a:latin typeface="DM Sans" pitchFamily="2" charset="77"/>
              </a:rPr>
              <a:t>Created binary target (e.g., incident occurrence or win prediction).</a:t>
            </a:r>
          </a:p>
          <a:p>
            <a:pPr marL="1143000" lvl="2" indent="-228600">
              <a:buFont typeface="Arial" panose="020B0604020202020204" pitchFamily="34" charset="0"/>
              <a:buChar char="•"/>
            </a:pPr>
            <a:r>
              <a:rPr lang="en-US" sz="1400" dirty="0">
                <a:solidFill>
                  <a:schemeClr val="bg1"/>
                </a:solidFill>
                <a:latin typeface="DM Sans" pitchFamily="2" charset="77"/>
              </a:rPr>
              <a:t>Calculated pit stop percentage relative to total race time.</a:t>
            </a:r>
          </a:p>
          <a:p>
            <a:pPr marL="742950" lvl="1" indent="-285750">
              <a:buFont typeface="Arial" panose="020B0604020202020204" pitchFamily="34" charset="0"/>
              <a:buChar char="•"/>
            </a:pPr>
            <a:endParaRPr lang="en-US" sz="1400" dirty="0">
              <a:solidFill>
                <a:schemeClr val="bg1"/>
              </a:solidFill>
              <a:latin typeface="DM Sans" pitchFamily="2" charset="77"/>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1">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8100000" scaled="1"/>
          <a:tileRect/>
        </a:gradFill>
        <a:effectLst/>
      </p:bgPr>
    </p:bg>
    <p:spTree>
      <p:nvGrpSpPr>
        <p:cNvPr id="1" name=""/>
        <p:cNvGrpSpPr/>
        <p:nvPr/>
      </p:nvGrpSpPr>
      <p:grpSpPr>
        <a:xfrm>
          <a:off x="0" y="0"/>
          <a:ext cx="0" cy="0"/>
          <a:chOff x="0" y="0"/>
          <a:chExt cx="0" cy="0"/>
        </a:xfrm>
      </p:grpSpPr>
      <p:pic>
        <p:nvPicPr>
          <p:cNvPr id="17" name="Picture 16" descr="A motorcyclist doing a stunt on a track&#10;&#10;Description automatically generated">
            <a:extLst>
              <a:ext uri="{FF2B5EF4-FFF2-40B4-BE49-F238E27FC236}">
                <a16:creationId xmlns:a16="http://schemas.microsoft.com/office/drawing/2014/main" id="{6D9F61EA-7F9D-84F9-F95E-B0751A81D3FC}"/>
              </a:ext>
            </a:extLst>
          </p:cNvPr>
          <p:cNvPicPr>
            <a:picLocks noChangeAspect="1"/>
          </p:cNvPicPr>
          <p:nvPr/>
        </p:nvPicPr>
        <p:blipFill>
          <a:blip r:embed="rId3">
            <a:alphaModFix amt="25000"/>
          </a:blip>
          <a:stretch>
            <a:fillRect/>
          </a:stretch>
        </p:blipFill>
        <p:spPr>
          <a:xfrm rot="5400000">
            <a:off x="3235849" y="-3176855"/>
            <a:ext cx="8276690" cy="14630400"/>
          </a:xfrm>
          <a:prstGeom prst="rect">
            <a:avLst/>
          </a:prstGeom>
        </p:spPr>
      </p:pic>
      <p:sp>
        <p:nvSpPr>
          <p:cNvPr id="2" name="Text 0"/>
          <p:cNvSpPr/>
          <p:nvPr/>
        </p:nvSpPr>
        <p:spPr>
          <a:xfrm>
            <a:off x="4534217" y="961790"/>
            <a:ext cx="5561965" cy="630436"/>
          </a:xfrm>
          <a:prstGeom prst="rect">
            <a:avLst/>
          </a:prstGeom>
          <a:noFill/>
          <a:ln/>
        </p:spPr>
        <p:txBody>
          <a:bodyPr wrap="none" lIns="0" tIns="0" rIns="0" bIns="0" rtlCol="0" anchor="t"/>
          <a:lstStyle/>
          <a:p>
            <a:pPr>
              <a:lnSpc>
                <a:spcPts val="2250"/>
              </a:lnSpc>
            </a:pPr>
            <a:r>
              <a:rPr lang="en-US" sz="4000" dirty="0">
                <a:solidFill>
                  <a:schemeClr val="bg1"/>
                </a:solidFill>
                <a:latin typeface="Dela Gothic One" pitchFamily="34" charset="0"/>
                <a:ea typeface="Dela Gothic One" pitchFamily="34" charset="-122"/>
                <a:cs typeface="Dela Gothic One" pitchFamily="34" charset="-120"/>
              </a:rPr>
              <a:t>Data Visualization</a:t>
            </a:r>
            <a:endParaRPr lang="en-US" sz="4000" dirty="0">
              <a:solidFill>
                <a:schemeClr val="bg1"/>
              </a:solidFill>
            </a:endParaRPr>
          </a:p>
        </p:txBody>
      </p:sp>
      <p:sp>
        <p:nvSpPr>
          <p:cNvPr id="12" name="Text 7"/>
          <p:cNvSpPr/>
          <p:nvPr/>
        </p:nvSpPr>
        <p:spPr>
          <a:xfrm>
            <a:off x="5684013" y="1945747"/>
            <a:ext cx="3262374" cy="910234"/>
          </a:xfrm>
          <a:prstGeom prst="rect">
            <a:avLst/>
          </a:prstGeom>
          <a:noFill/>
          <a:ln/>
        </p:spPr>
        <p:txBody>
          <a:bodyPr wrap="square" lIns="0" tIns="0" rIns="0" bIns="0" rtlCol="0" anchor="t"/>
          <a:lstStyle/>
          <a:p>
            <a:pPr marL="0" indent="0" algn="just">
              <a:lnSpc>
                <a:spcPts val="2400"/>
              </a:lnSpc>
              <a:buNone/>
            </a:pPr>
            <a:r>
              <a:rPr lang="en-US" sz="1400" dirty="0">
                <a:solidFill>
                  <a:schemeClr val="bg1"/>
                </a:solidFill>
                <a:latin typeface="DM Sans" pitchFamily="34" charset="0"/>
                <a:ea typeface="DM Sans" pitchFamily="34" charset="-122"/>
                <a:cs typeface="DM Sans" pitchFamily="34" charset="-120"/>
              </a:rPr>
              <a:t>Our data visualization strategy is to employ a variety of techniques to bring Formula 1 data to life. From interactive driver comparison tools to detailed track analysis heat maps and dynamic championship progression graphs, these visualizations will offer intuitive and insightful ways to explore the complex world of Formula 1 racing.</a:t>
            </a:r>
            <a:endParaRPr lang="en-US" sz="1400" dirty="0">
              <a:solidFill>
                <a:schemeClr val="bg1"/>
              </a:solidFill>
            </a:endParaRPr>
          </a:p>
        </p:txBody>
      </p:sp>
      <p:pic>
        <p:nvPicPr>
          <p:cNvPr id="14" name="Picture 13" descr="A graph of a graph showing the growth of a number of years&#10;&#10;Description automatically generated with medium confidence">
            <a:extLst>
              <a:ext uri="{FF2B5EF4-FFF2-40B4-BE49-F238E27FC236}">
                <a16:creationId xmlns:a16="http://schemas.microsoft.com/office/drawing/2014/main" id="{49A4AB02-0DA3-2862-7A24-5F545FB0D8D5}"/>
              </a:ext>
            </a:extLst>
          </p:cNvPr>
          <p:cNvPicPr>
            <a:picLocks noChangeAspect="1"/>
          </p:cNvPicPr>
          <p:nvPr/>
        </p:nvPicPr>
        <p:blipFill>
          <a:blip r:embed="rId4"/>
          <a:stretch>
            <a:fillRect/>
          </a:stretch>
        </p:blipFill>
        <p:spPr>
          <a:xfrm>
            <a:off x="9328699" y="1851825"/>
            <a:ext cx="4630905" cy="2601367"/>
          </a:xfrm>
          <a:prstGeom prst="rect">
            <a:avLst/>
          </a:prstGeom>
        </p:spPr>
      </p:pic>
      <p:pic>
        <p:nvPicPr>
          <p:cNvPr id="15" name="Picture 14" descr="A chart of a construction site&#10;&#10;Description automatically generated with medium confidence">
            <a:extLst>
              <a:ext uri="{FF2B5EF4-FFF2-40B4-BE49-F238E27FC236}">
                <a16:creationId xmlns:a16="http://schemas.microsoft.com/office/drawing/2014/main" id="{0E5E7AD1-6CFF-970F-3B6F-501C504FE3BA}"/>
              </a:ext>
            </a:extLst>
          </p:cNvPr>
          <p:cNvPicPr>
            <a:picLocks noChangeAspect="1"/>
          </p:cNvPicPr>
          <p:nvPr/>
        </p:nvPicPr>
        <p:blipFill>
          <a:blip r:embed="rId5"/>
          <a:stretch>
            <a:fillRect/>
          </a:stretch>
        </p:blipFill>
        <p:spPr>
          <a:xfrm>
            <a:off x="615085" y="1851695"/>
            <a:ext cx="4630905" cy="2601367"/>
          </a:xfrm>
          <a:prstGeom prst="rect">
            <a:avLst/>
          </a:prstGeom>
        </p:spPr>
      </p:pic>
      <p:sp>
        <p:nvSpPr>
          <p:cNvPr id="3" name="TextBox 2">
            <a:extLst>
              <a:ext uri="{FF2B5EF4-FFF2-40B4-BE49-F238E27FC236}">
                <a16:creationId xmlns:a16="http://schemas.microsoft.com/office/drawing/2014/main" id="{A24CB923-2B9E-F94E-D763-3CE68D741321}"/>
              </a:ext>
            </a:extLst>
          </p:cNvPr>
          <p:cNvSpPr txBox="1"/>
          <p:nvPr/>
        </p:nvSpPr>
        <p:spPr>
          <a:xfrm>
            <a:off x="9516777" y="1532553"/>
            <a:ext cx="4254748" cy="327910"/>
          </a:xfrm>
          <a:prstGeom prst="rect">
            <a:avLst/>
          </a:prstGeom>
          <a:noFill/>
        </p:spPr>
        <p:txBody>
          <a:bodyPr wrap="square">
            <a:spAutoFit/>
          </a:bodyPr>
          <a:lstStyle/>
          <a:p>
            <a:pPr marL="0" marR="0">
              <a:lnSpc>
                <a:spcPct val="115000"/>
              </a:lnSpc>
              <a:spcAft>
                <a:spcPts val="800"/>
              </a:spcAft>
            </a:pPr>
            <a:r>
              <a:rPr lang="en-US"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LINE GRAPH – FOR SINGLE CONSTRUCTOR (TEAM)</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3709746-C6B9-5B06-6849-612C171B912A}"/>
              </a:ext>
            </a:extLst>
          </p:cNvPr>
          <p:cNvSpPr txBox="1"/>
          <p:nvPr/>
        </p:nvSpPr>
        <p:spPr>
          <a:xfrm>
            <a:off x="1104095" y="1534680"/>
            <a:ext cx="3971664" cy="327910"/>
          </a:xfrm>
          <a:prstGeom prst="rect">
            <a:avLst/>
          </a:prstGeom>
          <a:noFill/>
        </p:spPr>
        <p:txBody>
          <a:bodyPr wrap="square">
            <a:spAutoFit/>
          </a:bodyPr>
          <a:lstStyle/>
          <a:p>
            <a:pPr marL="0" marR="0">
              <a:lnSpc>
                <a:spcPct val="115000"/>
              </a:lnSpc>
              <a:spcAft>
                <a:spcPts val="800"/>
              </a:spcAft>
            </a:pPr>
            <a:r>
              <a:rPr lang="en-US"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BOXPOT ANALYSIS – RACE FINFISH POSITIION</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4BA933E-5D18-5F22-95A0-2E7F8516C73E}"/>
              </a:ext>
            </a:extLst>
          </p:cNvPr>
          <p:cNvSpPr txBox="1"/>
          <p:nvPr/>
        </p:nvSpPr>
        <p:spPr>
          <a:xfrm>
            <a:off x="2710808" y="5011053"/>
            <a:ext cx="2172915" cy="327910"/>
          </a:xfrm>
          <a:prstGeom prst="rect">
            <a:avLst/>
          </a:prstGeom>
          <a:noFill/>
        </p:spPr>
        <p:txBody>
          <a:bodyPr wrap="square">
            <a:spAutoFit/>
          </a:bodyPr>
          <a:lstStyle/>
          <a:p>
            <a:pPr marL="0" marR="0">
              <a:lnSpc>
                <a:spcPct val="115000"/>
              </a:lnSpc>
              <a:spcAft>
                <a:spcPts val="800"/>
              </a:spcAft>
            </a:pPr>
            <a:r>
              <a:rPr lang="en-US" sz="1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LINE GRAPH ANALYSIS</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97ACC70-3812-A067-AD16-0E9CBEA9F640}"/>
              </a:ext>
            </a:extLst>
          </p:cNvPr>
          <p:cNvSpPr txBox="1"/>
          <p:nvPr/>
        </p:nvSpPr>
        <p:spPr>
          <a:xfrm>
            <a:off x="10096182" y="4948143"/>
            <a:ext cx="2019472" cy="327910"/>
          </a:xfrm>
          <a:prstGeom prst="rect">
            <a:avLst/>
          </a:prstGeom>
          <a:noFill/>
        </p:spPr>
        <p:txBody>
          <a:bodyPr wrap="square">
            <a:spAutoFit/>
          </a:bodyPr>
          <a:lstStyle/>
          <a:p>
            <a:pPr>
              <a:lnSpc>
                <a:spcPct val="115000"/>
              </a:lnSpc>
              <a:spcAft>
                <a:spcPts val="800"/>
              </a:spcAft>
            </a:pPr>
            <a:r>
              <a:rPr lang="en-US" sz="14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BOXPOT ANALYSIS</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graph with blue dots and white text&#10;&#10;Description automatically generated">
            <a:extLst>
              <a:ext uri="{FF2B5EF4-FFF2-40B4-BE49-F238E27FC236}">
                <a16:creationId xmlns:a16="http://schemas.microsoft.com/office/drawing/2014/main" id="{057A7407-60CB-7441-5ACF-FBA618A41BE3}"/>
              </a:ext>
            </a:extLst>
          </p:cNvPr>
          <p:cNvPicPr>
            <a:picLocks noChangeAspect="1"/>
          </p:cNvPicPr>
          <p:nvPr/>
        </p:nvPicPr>
        <p:blipFill>
          <a:blip r:embed="rId6"/>
          <a:stretch>
            <a:fillRect/>
          </a:stretch>
        </p:blipFill>
        <p:spPr>
          <a:xfrm>
            <a:off x="825466" y="5415002"/>
            <a:ext cx="5943600" cy="2339340"/>
          </a:xfrm>
          <a:prstGeom prst="rect">
            <a:avLst/>
          </a:prstGeom>
        </p:spPr>
      </p:pic>
      <p:pic>
        <p:nvPicPr>
          <p:cNvPr id="8" name="Picture 7">
            <a:extLst>
              <a:ext uri="{FF2B5EF4-FFF2-40B4-BE49-F238E27FC236}">
                <a16:creationId xmlns:a16="http://schemas.microsoft.com/office/drawing/2014/main" id="{B9628294-6FDE-BC6C-86E8-7B0C4CF9B5A9}"/>
              </a:ext>
            </a:extLst>
          </p:cNvPr>
          <p:cNvPicPr>
            <a:picLocks noChangeAspect="1"/>
          </p:cNvPicPr>
          <p:nvPr/>
        </p:nvPicPr>
        <p:blipFill>
          <a:blip r:embed="rId7"/>
          <a:stretch>
            <a:fillRect/>
          </a:stretch>
        </p:blipFill>
        <p:spPr>
          <a:xfrm>
            <a:off x="8016004" y="5338963"/>
            <a:ext cx="5943600" cy="2355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3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gradFill>
        <a:effectLst/>
      </p:bgPr>
    </p:bg>
    <p:spTree>
      <p:nvGrpSpPr>
        <p:cNvPr id="1" name="">
          <a:extLst>
            <a:ext uri="{FF2B5EF4-FFF2-40B4-BE49-F238E27FC236}">
              <a16:creationId xmlns:a16="http://schemas.microsoft.com/office/drawing/2014/main" id="{D7A02E89-69C9-7476-BD46-8BAB42E52A43}"/>
            </a:ext>
          </a:extLst>
        </p:cNvPr>
        <p:cNvGrpSpPr/>
        <p:nvPr/>
      </p:nvGrpSpPr>
      <p:grpSpPr>
        <a:xfrm>
          <a:off x="0" y="0"/>
          <a:ext cx="0" cy="0"/>
          <a:chOff x="0" y="0"/>
          <a:chExt cx="0" cy="0"/>
        </a:xfrm>
      </p:grpSpPr>
      <p:pic>
        <p:nvPicPr>
          <p:cNvPr id="11" name="Picture 10" descr="A motorcyclist doing a stunt on a track&#10;&#10;Description automatically generated">
            <a:extLst>
              <a:ext uri="{FF2B5EF4-FFF2-40B4-BE49-F238E27FC236}">
                <a16:creationId xmlns:a16="http://schemas.microsoft.com/office/drawing/2014/main" id="{765D884A-FA0D-D211-8540-D8E10EB7DBA3}"/>
              </a:ext>
            </a:extLst>
          </p:cNvPr>
          <p:cNvPicPr>
            <a:picLocks noGrp="1" noRot="1" noChangeAspect="1" noMove="1" noResize="1" noEditPoints="1" noAdjustHandles="1" noChangeArrowheads="1" noChangeShapeType="1" noCrop="1"/>
          </p:cNvPicPr>
          <p:nvPr/>
        </p:nvPicPr>
        <p:blipFill>
          <a:blip r:embed="rId2">
            <a:alphaModFix amt="25000"/>
          </a:blip>
          <a:stretch>
            <a:fillRect/>
          </a:stretch>
        </p:blipFill>
        <p:spPr>
          <a:xfrm rot="5400000">
            <a:off x="3176855" y="-3200400"/>
            <a:ext cx="8276690" cy="14630400"/>
          </a:xfrm>
          <a:prstGeom prst="rect">
            <a:avLst/>
          </a:prstGeom>
        </p:spPr>
      </p:pic>
      <p:sp>
        <p:nvSpPr>
          <p:cNvPr id="2" name="Text 0">
            <a:extLst>
              <a:ext uri="{FF2B5EF4-FFF2-40B4-BE49-F238E27FC236}">
                <a16:creationId xmlns:a16="http://schemas.microsoft.com/office/drawing/2014/main" id="{5CD71FA7-0715-6062-F322-B7678DC0BDB3}"/>
              </a:ext>
            </a:extLst>
          </p:cNvPr>
          <p:cNvSpPr/>
          <p:nvPr/>
        </p:nvSpPr>
        <p:spPr>
          <a:xfrm>
            <a:off x="4701641" y="1004494"/>
            <a:ext cx="5561965" cy="630436"/>
          </a:xfrm>
          <a:prstGeom prst="rect">
            <a:avLst/>
          </a:prstGeom>
          <a:noFill/>
          <a:ln/>
        </p:spPr>
        <p:txBody>
          <a:bodyPr wrap="none" lIns="0" tIns="0" rIns="0" bIns="0" rtlCol="0" anchor="t"/>
          <a:lstStyle/>
          <a:p>
            <a:pPr>
              <a:lnSpc>
                <a:spcPts val="2250"/>
              </a:lnSpc>
            </a:pPr>
            <a:endParaRPr lang="en-US" sz="4000" dirty="0">
              <a:solidFill>
                <a:schemeClr val="bg1"/>
              </a:solidFill>
            </a:endParaRPr>
          </a:p>
        </p:txBody>
      </p:sp>
      <p:pic>
        <p:nvPicPr>
          <p:cNvPr id="6" name="Picture 5" descr="A blue and white graph&#10;&#10;Description automatically generated">
            <a:extLst>
              <a:ext uri="{FF2B5EF4-FFF2-40B4-BE49-F238E27FC236}">
                <a16:creationId xmlns:a16="http://schemas.microsoft.com/office/drawing/2014/main" id="{9E762B03-1EA2-E589-AA86-5CB8EA892845}"/>
              </a:ext>
            </a:extLst>
          </p:cNvPr>
          <p:cNvPicPr>
            <a:picLocks noChangeAspect="1"/>
          </p:cNvPicPr>
          <p:nvPr/>
        </p:nvPicPr>
        <p:blipFill>
          <a:blip r:embed="rId3"/>
          <a:stretch>
            <a:fillRect/>
          </a:stretch>
        </p:blipFill>
        <p:spPr>
          <a:xfrm>
            <a:off x="1037493" y="1549258"/>
            <a:ext cx="5943600" cy="2324735"/>
          </a:xfrm>
          <a:prstGeom prst="rect">
            <a:avLst/>
          </a:prstGeom>
        </p:spPr>
      </p:pic>
      <p:pic>
        <p:nvPicPr>
          <p:cNvPr id="7" name="Picture 6" descr="A graph of a bar graph&#10;&#10;Description automatically generated with medium confidence">
            <a:extLst>
              <a:ext uri="{FF2B5EF4-FFF2-40B4-BE49-F238E27FC236}">
                <a16:creationId xmlns:a16="http://schemas.microsoft.com/office/drawing/2014/main" id="{62CD77E5-235D-B6C2-0A7D-E08BE50B36FD}"/>
              </a:ext>
            </a:extLst>
          </p:cNvPr>
          <p:cNvPicPr>
            <a:picLocks noChangeAspect="1"/>
          </p:cNvPicPr>
          <p:nvPr/>
        </p:nvPicPr>
        <p:blipFill>
          <a:blip r:embed="rId4"/>
          <a:stretch>
            <a:fillRect/>
          </a:stretch>
        </p:blipFill>
        <p:spPr>
          <a:xfrm>
            <a:off x="7673441" y="1492791"/>
            <a:ext cx="5943600" cy="24511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C01E17D2-A0B7-A81F-860A-1AD0C569B99A}"/>
              </a:ext>
            </a:extLst>
          </p:cNvPr>
          <p:cNvPicPr>
            <a:picLocks noChangeAspect="1"/>
          </p:cNvPicPr>
          <p:nvPr/>
        </p:nvPicPr>
        <p:blipFill>
          <a:blip r:embed="rId5"/>
          <a:stretch>
            <a:fillRect/>
          </a:stretch>
        </p:blipFill>
        <p:spPr>
          <a:xfrm>
            <a:off x="1037493" y="4652006"/>
            <a:ext cx="5943600" cy="2436495"/>
          </a:xfrm>
          <a:prstGeom prst="rect">
            <a:avLst/>
          </a:prstGeom>
        </p:spPr>
      </p:pic>
      <p:pic>
        <p:nvPicPr>
          <p:cNvPr id="13" name="Picture 12" descr="A graph with colorful lines&#10;&#10;Description automatically generated with medium confidence">
            <a:extLst>
              <a:ext uri="{FF2B5EF4-FFF2-40B4-BE49-F238E27FC236}">
                <a16:creationId xmlns:a16="http://schemas.microsoft.com/office/drawing/2014/main" id="{256BF8D5-6AED-2CF2-1F13-0AE703E7E34C}"/>
              </a:ext>
            </a:extLst>
          </p:cNvPr>
          <p:cNvPicPr>
            <a:picLocks noChangeAspect="1"/>
          </p:cNvPicPr>
          <p:nvPr/>
        </p:nvPicPr>
        <p:blipFill>
          <a:blip r:embed="rId6"/>
          <a:stretch>
            <a:fillRect/>
          </a:stretch>
        </p:blipFill>
        <p:spPr>
          <a:xfrm>
            <a:off x="7833946" y="4652006"/>
            <a:ext cx="5943600" cy="2436495"/>
          </a:xfrm>
          <a:prstGeom prst="rect">
            <a:avLst/>
          </a:prstGeom>
        </p:spPr>
      </p:pic>
      <p:sp>
        <p:nvSpPr>
          <p:cNvPr id="14" name="Text 0">
            <a:extLst>
              <a:ext uri="{FF2B5EF4-FFF2-40B4-BE49-F238E27FC236}">
                <a16:creationId xmlns:a16="http://schemas.microsoft.com/office/drawing/2014/main" id="{E18DEC77-6886-8B5B-9D7B-9075752DF31D}"/>
              </a:ext>
            </a:extLst>
          </p:cNvPr>
          <p:cNvSpPr/>
          <p:nvPr/>
        </p:nvSpPr>
        <p:spPr>
          <a:xfrm>
            <a:off x="4701641" y="781185"/>
            <a:ext cx="5561965" cy="395173"/>
          </a:xfrm>
          <a:prstGeom prst="rect">
            <a:avLst/>
          </a:prstGeom>
          <a:noFill/>
          <a:ln/>
        </p:spPr>
        <p:txBody>
          <a:bodyPr wrap="none" lIns="0" tIns="0" rIns="0" bIns="0" rtlCol="0" anchor="t"/>
          <a:lstStyle/>
          <a:p>
            <a:pPr marL="0" indent="0" algn="l">
              <a:lnSpc>
                <a:spcPts val="2250"/>
              </a:lnSpc>
              <a:buNone/>
            </a:pPr>
            <a:r>
              <a:rPr lang="en-US" sz="4000" dirty="0">
                <a:solidFill>
                  <a:schemeClr val="bg1"/>
                </a:solidFill>
                <a:latin typeface="Dela Gothic One" pitchFamily="34" charset="0"/>
                <a:ea typeface="Dela Gothic One" pitchFamily="34" charset="-122"/>
                <a:cs typeface="Dela Gothic One" pitchFamily="34" charset="-120"/>
              </a:rPr>
              <a:t>Data Visualization</a:t>
            </a:r>
            <a:endParaRPr lang="en-US" sz="4000" dirty="0">
              <a:solidFill>
                <a:schemeClr val="bg1"/>
              </a:solidFill>
            </a:endParaRPr>
          </a:p>
        </p:txBody>
      </p:sp>
    </p:spTree>
    <p:extLst>
      <p:ext uri="{BB962C8B-B14F-4D97-AF65-F5344CB8AC3E}">
        <p14:creationId xmlns:p14="http://schemas.microsoft.com/office/powerpoint/2010/main" val="2152511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3000">
              <a:srgbClr val="6F0C01"/>
            </a:gs>
            <a:gs pos="0">
              <a:schemeClr val="accent1">
                <a:lumMod val="89000"/>
              </a:schemeClr>
            </a:gs>
            <a:gs pos="0">
              <a:schemeClr val="accent1">
                <a:lumMod val="89000"/>
              </a:schemeClr>
            </a:gs>
            <a:gs pos="100000">
              <a:schemeClr val="accent1">
                <a:lumMod val="75000"/>
              </a:schemeClr>
            </a:gs>
            <a:gs pos="62000">
              <a:schemeClr val="accent1">
                <a:lumMod val="0"/>
              </a:schemeClr>
            </a:gs>
          </a:gsLst>
          <a:path path="circle">
            <a:fillToRect l="100000" b="100000"/>
          </a:path>
        </a:gradFill>
        <a:effectLst/>
      </p:bgPr>
    </p:bg>
    <p:spTree>
      <p:nvGrpSpPr>
        <p:cNvPr id="1" name="">
          <a:extLst>
            <a:ext uri="{FF2B5EF4-FFF2-40B4-BE49-F238E27FC236}">
              <a16:creationId xmlns:a16="http://schemas.microsoft.com/office/drawing/2014/main" id="{F29916FC-A1E5-632B-F69A-D1FC67A71BA3}"/>
            </a:ext>
          </a:extLst>
        </p:cNvPr>
        <p:cNvGrpSpPr/>
        <p:nvPr/>
      </p:nvGrpSpPr>
      <p:grpSpPr>
        <a:xfrm>
          <a:off x="0" y="0"/>
          <a:ext cx="0" cy="0"/>
          <a:chOff x="0" y="0"/>
          <a:chExt cx="0" cy="0"/>
        </a:xfrm>
      </p:grpSpPr>
      <p:pic>
        <p:nvPicPr>
          <p:cNvPr id="13" name="Picture 12" descr="A motorcyclist doing a stunt on a track&#10;&#10;Description automatically generated">
            <a:extLst>
              <a:ext uri="{FF2B5EF4-FFF2-40B4-BE49-F238E27FC236}">
                <a16:creationId xmlns:a16="http://schemas.microsoft.com/office/drawing/2014/main" id="{0256F91F-11FD-86EF-4531-125988414307}"/>
              </a:ext>
            </a:extLst>
          </p:cNvPr>
          <p:cNvPicPr>
            <a:picLocks noGrp="1" noRot="1" noChangeAspect="1" noMove="1" noResize="1" noEditPoints="1" noAdjustHandles="1" noChangeArrowheads="1" noChangeShapeType="1" noCrop="1"/>
          </p:cNvPicPr>
          <p:nvPr/>
        </p:nvPicPr>
        <p:blipFill>
          <a:blip r:embed="rId2">
            <a:alphaModFix amt="25000"/>
          </a:blip>
          <a:stretch>
            <a:fillRect/>
          </a:stretch>
        </p:blipFill>
        <p:spPr>
          <a:xfrm rot="5400000">
            <a:off x="3176855" y="-3200400"/>
            <a:ext cx="8276690" cy="14630400"/>
          </a:xfrm>
          <a:prstGeom prst="rect">
            <a:avLst/>
          </a:prstGeom>
        </p:spPr>
      </p:pic>
      <p:sp>
        <p:nvSpPr>
          <p:cNvPr id="2" name="Text 0">
            <a:extLst>
              <a:ext uri="{FF2B5EF4-FFF2-40B4-BE49-F238E27FC236}">
                <a16:creationId xmlns:a16="http://schemas.microsoft.com/office/drawing/2014/main" id="{322DD964-2846-F682-79AD-86BEB1394ABD}"/>
              </a:ext>
            </a:extLst>
          </p:cNvPr>
          <p:cNvSpPr/>
          <p:nvPr/>
        </p:nvSpPr>
        <p:spPr>
          <a:xfrm>
            <a:off x="4767480" y="1025055"/>
            <a:ext cx="5561965" cy="395173"/>
          </a:xfrm>
          <a:prstGeom prst="rect">
            <a:avLst/>
          </a:prstGeom>
          <a:noFill/>
          <a:ln/>
        </p:spPr>
        <p:txBody>
          <a:bodyPr wrap="none" lIns="0" tIns="0" rIns="0" bIns="0" rtlCol="0" anchor="t"/>
          <a:lstStyle/>
          <a:p>
            <a:pPr marL="0" indent="0" algn="l">
              <a:lnSpc>
                <a:spcPts val="2250"/>
              </a:lnSpc>
              <a:buNone/>
            </a:pPr>
            <a:r>
              <a:rPr lang="en-US" sz="4000" dirty="0">
                <a:solidFill>
                  <a:schemeClr val="bg1"/>
                </a:solidFill>
                <a:latin typeface="Dela Gothic One" pitchFamily="34" charset="0"/>
                <a:ea typeface="Dela Gothic One" pitchFamily="34" charset="-122"/>
                <a:cs typeface="Dela Gothic One" pitchFamily="34" charset="-120"/>
              </a:rPr>
              <a:t>Data Visualization</a:t>
            </a:r>
            <a:endParaRPr lang="en-US" sz="4000" dirty="0">
              <a:solidFill>
                <a:schemeClr val="bg1"/>
              </a:solidFill>
            </a:endParaRPr>
          </a:p>
        </p:txBody>
      </p:sp>
      <p:pic>
        <p:nvPicPr>
          <p:cNvPr id="3" name="Picture 2">
            <a:extLst>
              <a:ext uri="{FF2B5EF4-FFF2-40B4-BE49-F238E27FC236}">
                <a16:creationId xmlns:a16="http://schemas.microsoft.com/office/drawing/2014/main" id="{623E3ACA-425D-C245-F53B-87F4049CC151}"/>
              </a:ext>
            </a:extLst>
          </p:cNvPr>
          <p:cNvPicPr>
            <a:picLocks noChangeAspect="1"/>
          </p:cNvPicPr>
          <p:nvPr/>
        </p:nvPicPr>
        <p:blipFill>
          <a:blip r:embed="rId3"/>
          <a:srcRect/>
          <a:stretch/>
        </p:blipFill>
        <p:spPr>
          <a:xfrm>
            <a:off x="2039642" y="1934421"/>
            <a:ext cx="4556477" cy="2849334"/>
          </a:xfrm>
          <a:prstGeom prst="rect">
            <a:avLst/>
          </a:prstGeom>
        </p:spPr>
      </p:pic>
      <p:pic>
        <p:nvPicPr>
          <p:cNvPr id="4" name="Picture 3" descr="A graph of blue dots&#10;&#10;Description automatically generated with medium confidence">
            <a:extLst>
              <a:ext uri="{FF2B5EF4-FFF2-40B4-BE49-F238E27FC236}">
                <a16:creationId xmlns:a16="http://schemas.microsoft.com/office/drawing/2014/main" id="{5F43DF78-10AC-6097-F4CB-301753F6DE33}"/>
              </a:ext>
            </a:extLst>
          </p:cNvPr>
          <p:cNvPicPr>
            <a:picLocks noChangeAspect="1"/>
          </p:cNvPicPr>
          <p:nvPr/>
        </p:nvPicPr>
        <p:blipFill>
          <a:blip r:embed="rId4"/>
          <a:stretch>
            <a:fillRect/>
          </a:stretch>
        </p:blipFill>
        <p:spPr>
          <a:xfrm>
            <a:off x="7936211" y="1982381"/>
            <a:ext cx="4828919" cy="2753414"/>
          </a:xfrm>
          <a:prstGeom prst="rect">
            <a:avLst/>
          </a:prstGeom>
        </p:spPr>
      </p:pic>
      <p:sp>
        <p:nvSpPr>
          <p:cNvPr id="6" name="TextBox 5">
            <a:extLst>
              <a:ext uri="{FF2B5EF4-FFF2-40B4-BE49-F238E27FC236}">
                <a16:creationId xmlns:a16="http://schemas.microsoft.com/office/drawing/2014/main" id="{B6FC657A-2A58-FCD0-18C5-7455C0A142F8}"/>
              </a:ext>
            </a:extLst>
          </p:cNvPr>
          <p:cNvSpPr txBox="1"/>
          <p:nvPr/>
        </p:nvSpPr>
        <p:spPr>
          <a:xfrm>
            <a:off x="2933001" y="1596752"/>
            <a:ext cx="3011977" cy="395173"/>
          </a:xfrm>
          <a:prstGeom prst="rect">
            <a:avLst/>
          </a:prstGeom>
          <a:noFill/>
        </p:spPr>
        <p:txBody>
          <a:bodyPr wrap="square">
            <a:spAutoFit/>
          </a:bodyPr>
          <a:lstStyle/>
          <a:p>
            <a:pPr marL="0" marR="0">
              <a:lnSpc>
                <a:spcPct val="115000"/>
              </a:lnSpc>
              <a:spcAft>
                <a:spcPts val="800"/>
              </a:spcAft>
            </a:pPr>
            <a:r>
              <a:rPr lang="en-US"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PIT STOP IMPACT ANALYSIS</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A4F96A3-F97F-3EFD-8D0E-57A9D92F1088}"/>
              </a:ext>
            </a:extLst>
          </p:cNvPr>
          <p:cNvSpPr txBox="1"/>
          <p:nvPr/>
        </p:nvSpPr>
        <p:spPr>
          <a:xfrm>
            <a:off x="9071940" y="1549971"/>
            <a:ext cx="2557463" cy="395173"/>
          </a:xfrm>
          <a:prstGeom prst="rect">
            <a:avLst/>
          </a:prstGeom>
          <a:noFill/>
        </p:spPr>
        <p:txBody>
          <a:bodyPr wrap="square">
            <a:spAutoFit/>
          </a:bodyPr>
          <a:lstStyle/>
          <a:p>
            <a:pPr marL="0" marR="0">
              <a:lnSpc>
                <a:spcPct val="115000"/>
              </a:lnSpc>
              <a:spcAft>
                <a:spcPts val="800"/>
              </a:spcAft>
            </a:pPr>
            <a:r>
              <a:rPr lang="en-US"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LAP TIME PREDICTION</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F6DFC67-E4A6-24CB-AD83-158DF0783492}"/>
              </a:ext>
            </a:extLst>
          </p:cNvPr>
          <p:cNvSpPr txBox="1"/>
          <p:nvPr/>
        </p:nvSpPr>
        <p:spPr>
          <a:xfrm>
            <a:off x="5669287" y="5355452"/>
            <a:ext cx="3572192" cy="1816010"/>
          </a:xfrm>
          <a:prstGeom prst="rect">
            <a:avLst/>
          </a:prstGeom>
          <a:noFill/>
        </p:spPr>
        <p:txBody>
          <a:bodyPr wrap="square">
            <a:spAutoFit/>
          </a:bodyPr>
          <a:lstStyle/>
          <a:p>
            <a:pPr marL="0" marR="0" algn="just">
              <a:lnSpc>
                <a:spcPct val="115000"/>
              </a:lnSpc>
              <a:spcAft>
                <a:spcPts val="800"/>
              </a:spcAft>
            </a:pPr>
            <a:r>
              <a:rPr lang="en-US" sz="1400" kern="100" dirty="0">
                <a:solidFill>
                  <a:schemeClr val="bg1"/>
                </a:solidFill>
                <a:effectLst/>
                <a:latin typeface="DM Sans" pitchFamily="2" charset="77"/>
                <a:ea typeface="Aptos" panose="020B0004020202020204" pitchFamily="34" charset="0"/>
                <a:cs typeface="Times New Roman" panose="02020603050405020304" pitchFamily="18" charset="0"/>
              </a:rPr>
              <a:t>Heatmaps demonstrate the relationship between starting grid positions (like pole position) and final race results. For example, Monaco shows a high correlation between pole position and winning due to the circuit's limited overtaking opportunities.</a:t>
            </a:r>
          </a:p>
        </p:txBody>
      </p:sp>
      <p:pic>
        <p:nvPicPr>
          <p:cNvPr id="9" name="Picture 8" descr="A red and blue squares&#10;&#10;Description automatically generated">
            <a:extLst>
              <a:ext uri="{FF2B5EF4-FFF2-40B4-BE49-F238E27FC236}">
                <a16:creationId xmlns:a16="http://schemas.microsoft.com/office/drawing/2014/main" id="{E87731DA-A4F1-0B87-9FC0-6030BB9A116E}"/>
              </a:ext>
            </a:extLst>
          </p:cNvPr>
          <p:cNvPicPr>
            <a:picLocks noChangeAspect="1"/>
          </p:cNvPicPr>
          <p:nvPr/>
        </p:nvPicPr>
        <p:blipFill>
          <a:blip r:embed="rId5"/>
          <a:stretch>
            <a:fillRect/>
          </a:stretch>
        </p:blipFill>
        <p:spPr>
          <a:xfrm>
            <a:off x="981166" y="4864024"/>
            <a:ext cx="4333514" cy="2971574"/>
          </a:xfrm>
          <a:prstGeom prst="rect">
            <a:avLst/>
          </a:prstGeom>
        </p:spPr>
      </p:pic>
      <p:pic>
        <p:nvPicPr>
          <p:cNvPr id="11" name="Picture 10" descr="A diagram of a heat map&#10;&#10;Description automatically generated">
            <a:extLst>
              <a:ext uri="{FF2B5EF4-FFF2-40B4-BE49-F238E27FC236}">
                <a16:creationId xmlns:a16="http://schemas.microsoft.com/office/drawing/2014/main" id="{B17DB4FA-DE96-CDA3-C839-1C7305474C5F}"/>
              </a:ext>
            </a:extLst>
          </p:cNvPr>
          <p:cNvPicPr>
            <a:picLocks noChangeAspect="1"/>
          </p:cNvPicPr>
          <p:nvPr/>
        </p:nvPicPr>
        <p:blipFill>
          <a:blip r:embed="rId6"/>
          <a:stretch>
            <a:fillRect/>
          </a:stretch>
        </p:blipFill>
        <p:spPr>
          <a:xfrm>
            <a:off x="9596087" y="4864024"/>
            <a:ext cx="4121525" cy="3077477"/>
          </a:xfrm>
          <a:prstGeom prst="rect">
            <a:avLst/>
          </a:prstGeom>
        </p:spPr>
      </p:pic>
      <p:sp>
        <p:nvSpPr>
          <p:cNvPr id="15" name="TextBox 14">
            <a:extLst>
              <a:ext uri="{FF2B5EF4-FFF2-40B4-BE49-F238E27FC236}">
                <a16:creationId xmlns:a16="http://schemas.microsoft.com/office/drawing/2014/main" id="{562A6B3A-9C90-0194-6074-F3A52888BE63}"/>
              </a:ext>
            </a:extLst>
          </p:cNvPr>
          <p:cNvSpPr txBox="1"/>
          <p:nvPr/>
        </p:nvSpPr>
        <p:spPr>
          <a:xfrm>
            <a:off x="6024984" y="4864024"/>
            <a:ext cx="3046956" cy="397225"/>
          </a:xfrm>
          <a:prstGeom prst="rect">
            <a:avLst/>
          </a:prstGeom>
          <a:noFill/>
        </p:spPr>
        <p:txBody>
          <a:bodyPr wrap="square">
            <a:spAutoFit/>
          </a:bodyPr>
          <a:lstStyle/>
          <a:p>
            <a:pPr marL="0" marR="0">
              <a:lnSpc>
                <a:spcPct val="115000"/>
              </a:lnSpc>
              <a:spcAft>
                <a:spcPts val="800"/>
              </a:spcAft>
            </a:pPr>
            <a:r>
              <a:rPr lang="en-US" sz="1800" b="1" kern="100" dirty="0">
                <a:solidFill>
                  <a:schemeClr val="bg1"/>
                </a:solidFill>
                <a:effectLst/>
                <a:latin typeface="DM Sans" pitchFamily="2" charset="77"/>
                <a:ea typeface="Aptos" panose="020B0004020202020204" pitchFamily="34" charset="0"/>
                <a:cs typeface="Times New Roman" panose="02020603050405020304" pitchFamily="18" charset="0"/>
              </a:rPr>
              <a:t>CORRELATION HEATMAP:</a:t>
            </a:r>
          </a:p>
        </p:txBody>
      </p:sp>
    </p:spTree>
    <p:extLst>
      <p:ext uri="{BB962C8B-B14F-4D97-AF65-F5344CB8AC3E}">
        <p14:creationId xmlns:p14="http://schemas.microsoft.com/office/powerpoint/2010/main" val="18366829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5">
    <p:bg>
      <p:bgPr>
        <a:gradFill flip="none" rotWithShape="1">
          <a:gsLst>
            <a:gs pos="0">
              <a:schemeClr val="accent1">
                <a:lumMod val="89000"/>
              </a:schemeClr>
            </a:gs>
            <a:gs pos="11000">
              <a:schemeClr val="accent1">
                <a:lumMod val="89000"/>
              </a:schemeClr>
            </a:gs>
            <a:gs pos="100000">
              <a:schemeClr val="accent1">
                <a:lumMod val="75000"/>
              </a:schemeClr>
            </a:gs>
            <a:gs pos="41000">
              <a:schemeClr val="accent1">
                <a:lumMod val="0"/>
              </a:schemeClr>
            </a:gs>
          </a:gsLst>
          <a:lin ang="135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8AFEE-1881-D2C6-20C3-9B830E2B7885}"/>
              </a:ext>
            </a:extLst>
          </p:cNvPr>
          <p:cNvPicPr>
            <a:picLocks noGrp="1" noRot="1" noMove="1" noResize="1" noEditPoints="1" noAdjustHandles="1" noChangeArrowheads="1" noChangeShapeType="1" noCrop="1"/>
          </p:cNvPicPr>
          <p:nvPr/>
        </p:nvPicPr>
        <p:blipFill>
          <a:blip r:embed="rId3">
            <a:alphaModFix amt="37000"/>
          </a:blip>
          <a:srcRect l="16956" t="8399" r="16628" b="7870"/>
          <a:stretch/>
        </p:blipFill>
        <p:spPr>
          <a:xfrm>
            <a:off x="-73568" y="0"/>
            <a:ext cx="9912927" cy="8229600"/>
          </a:xfrm>
          <a:prstGeom prst="rect">
            <a:avLst/>
          </a:prstGeom>
          <a:scene3d>
            <a:camera prst="orthographicFront">
              <a:rot lat="0" lon="600000" rev="0"/>
            </a:camera>
            <a:lightRig rig="threePt" dir="t"/>
          </a:scene3d>
        </p:spPr>
      </p:pic>
      <p:sp>
        <p:nvSpPr>
          <p:cNvPr id="2" name="Text 0"/>
          <p:cNvSpPr/>
          <p:nvPr/>
        </p:nvSpPr>
        <p:spPr>
          <a:xfrm>
            <a:off x="3696134" y="1250019"/>
            <a:ext cx="3082522" cy="678180"/>
          </a:xfrm>
          <a:prstGeom prst="rect">
            <a:avLst/>
          </a:prstGeom>
          <a:noFill/>
          <a:ln/>
        </p:spPr>
        <p:txBody>
          <a:bodyPr wrap="none" lIns="0" tIns="0" rIns="0" bIns="0" rtlCol="0" anchor="t"/>
          <a:lstStyle/>
          <a:p>
            <a:pPr>
              <a:lnSpc>
                <a:spcPts val="2250"/>
              </a:lnSpc>
            </a:pPr>
            <a:r>
              <a:rPr lang="en-US" sz="4400" dirty="0">
                <a:solidFill>
                  <a:schemeClr val="bg1"/>
                </a:solidFill>
                <a:latin typeface="Dela Gothic One" pitchFamily="34" charset="0"/>
                <a:ea typeface="Dela Gothic One" pitchFamily="34" charset="-122"/>
                <a:cs typeface="Dela Gothic One" pitchFamily="34" charset="-120"/>
              </a:rPr>
              <a:t>Modeling</a:t>
            </a:r>
            <a:endParaRPr lang="en-US" sz="4400" dirty="0">
              <a:solidFill>
                <a:schemeClr val="bg1"/>
              </a:solidFill>
            </a:endParaRPr>
          </a:p>
          <a:p>
            <a:pPr>
              <a:lnSpc>
                <a:spcPts val="2250"/>
              </a:lnSpc>
            </a:pPr>
            <a:endParaRPr lang="en-US" sz="4400" dirty="0">
              <a:solidFill>
                <a:schemeClr val="bg1"/>
              </a:solidFill>
            </a:endParaRPr>
          </a:p>
        </p:txBody>
      </p:sp>
      <p:sp>
        <p:nvSpPr>
          <p:cNvPr id="3" name="Shape 1"/>
          <p:cNvSpPr/>
          <p:nvPr/>
        </p:nvSpPr>
        <p:spPr>
          <a:xfrm>
            <a:off x="2371285" y="6212229"/>
            <a:ext cx="5458268" cy="1526899"/>
          </a:xfrm>
          <a:prstGeom prst="roundRect">
            <a:avLst>
              <a:gd name="adj" fmla="val 2426"/>
            </a:avLst>
          </a:prstGeom>
          <a:noFill/>
          <a:ln w="7620">
            <a:solidFill>
              <a:srgbClr val="FFFFFF">
                <a:alpha val="24000"/>
              </a:srgbClr>
            </a:solidFill>
            <a:prstDash val="solid"/>
          </a:ln>
        </p:spPr>
        <p:txBody>
          <a:bodyPr/>
          <a:lstStyle/>
          <a:p>
            <a:endParaRPr lang="en-US">
              <a:solidFill>
                <a:schemeClr val="bg1"/>
              </a:solidFill>
              <a:latin typeface="DM Sans" pitchFamily="2" charset="77"/>
            </a:endParaRPr>
          </a:p>
        </p:txBody>
      </p:sp>
      <p:sp>
        <p:nvSpPr>
          <p:cNvPr id="4" name="Shape 2"/>
          <p:cNvSpPr/>
          <p:nvPr/>
        </p:nvSpPr>
        <p:spPr>
          <a:xfrm>
            <a:off x="2371286" y="6242787"/>
            <a:ext cx="5451752" cy="506792"/>
          </a:xfrm>
          <a:prstGeom prst="rect">
            <a:avLst/>
          </a:prstGeom>
          <a:solidFill>
            <a:srgbClr val="FFFFFF">
              <a:alpha val="4000"/>
            </a:srgbClr>
          </a:solidFill>
          <a:ln/>
        </p:spPr>
        <p:txBody>
          <a:bodyPr/>
          <a:lstStyle/>
          <a:p>
            <a:endParaRPr lang="en-US">
              <a:solidFill>
                <a:schemeClr val="bg1"/>
              </a:solidFill>
              <a:latin typeface="DM Sans" pitchFamily="2" charset="77"/>
            </a:endParaRPr>
          </a:p>
        </p:txBody>
      </p:sp>
      <p:sp>
        <p:nvSpPr>
          <p:cNvPr id="5" name="Text 3"/>
          <p:cNvSpPr/>
          <p:nvPr/>
        </p:nvSpPr>
        <p:spPr>
          <a:xfrm>
            <a:off x="4135092" y="6303618"/>
            <a:ext cx="1464409" cy="329913"/>
          </a:xfrm>
          <a:prstGeom prst="rect">
            <a:avLst/>
          </a:prstGeom>
          <a:noFill/>
          <a:ln/>
        </p:spPr>
        <p:txBody>
          <a:bodyPr wrap="none" lIns="0" tIns="0" rIns="0" bIns="0" rtlCol="0" anchor="t"/>
          <a:lstStyle/>
          <a:p>
            <a:pPr marL="0" indent="0">
              <a:lnSpc>
                <a:spcPts val="2550"/>
              </a:lnSpc>
              <a:buNone/>
            </a:pPr>
            <a:r>
              <a:rPr lang="en-US" sz="1400" b="1" dirty="0">
                <a:solidFill>
                  <a:schemeClr val="bg1"/>
                </a:solidFill>
                <a:latin typeface="DM Sans" pitchFamily="2" charset="77"/>
                <a:ea typeface="DM Sans" pitchFamily="34" charset="-122"/>
                <a:cs typeface="DM Sans" pitchFamily="34" charset="-120"/>
              </a:rPr>
              <a:t>TARGET VARIABLES</a:t>
            </a:r>
            <a:endParaRPr lang="en-US" sz="1400" dirty="0">
              <a:solidFill>
                <a:schemeClr val="bg1"/>
              </a:solidFill>
              <a:latin typeface="DM Sans" pitchFamily="2" charset="77"/>
            </a:endParaRPr>
          </a:p>
        </p:txBody>
      </p:sp>
      <p:sp>
        <p:nvSpPr>
          <p:cNvPr id="7" name="Shape 5"/>
          <p:cNvSpPr/>
          <p:nvPr/>
        </p:nvSpPr>
        <p:spPr>
          <a:xfrm>
            <a:off x="2371286" y="6835123"/>
            <a:ext cx="5451752" cy="506792"/>
          </a:xfrm>
          <a:prstGeom prst="rect">
            <a:avLst/>
          </a:prstGeom>
          <a:solidFill>
            <a:srgbClr val="000000">
              <a:alpha val="4000"/>
            </a:srgbClr>
          </a:solidFill>
          <a:ln/>
        </p:spPr>
        <p:txBody>
          <a:bodyPr/>
          <a:lstStyle/>
          <a:p>
            <a:endParaRPr lang="en-US" dirty="0">
              <a:solidFill>
                <a:schemeClr val="bg1"/>
              </a:solidFill>
              <a:latin typeface="DM Sans" pitchFamily="2" charset="77"/>
            </a:endParaRPr>
          </a:p>
        </p:txBody>
      </p:sp>
      <p:sp>
        <p:nvSpPr>
          <p:cNvPr id="8" name="Text 6"/>
          <p:cNvSpPr/>
          <p:nvPr/>
        </p:nvSpPr>
        <p:spPr>
          <a:xfrm>
            <a:off x="2541711" y="6845017"/>
            <a:ext cx="1983188" cy="329913"/>
          </a:xfrm>
          <a:prstGeom prst="rect">
            <a:avLst/>
          </a:prstGeom>
          <a:noFill/>
          <a:ln/>
        </p:spPr>
        <p:txBody>
          <a:bodyPr wrap="none" lIns="0" tIns="0" rIns="0" bIns="0" rtlCol="0" anchor="t"/>
          <a:lstStyle/>
          <a:p>
            <a:pPr marL="0" indent="0">
              <a:lnSpc>
                <a:spcPts val="2550"/>
              </a:lnSpc>
              <a:buNone/>
            </a:pPr>
            <a:r>
              <a:rPr lang="en-US" sz="1400" dirty="0">
                <a:solidFill>
                  <a:schemeClr val="bg1"/>
                </a:solidFill>
                <a:latin typeface="DM Sans" pitchFamily="2" charset="77"/>
                <a:ea typeface="DM Sans" pitchFamily="34" charset="-122"/>
                <a:cs typeface="DM Sans" pitchFamily="34" charset="-120"/>
              </a:rPr>
              <a:t>Primary Target Variable</a:t>
            </a:r>
            <a:endParaRPr lang="en-US" sz="1400" dirty="0">
              <a:solidFill>
                <a:schemeClr val="bg1"/>
              </a:solidFill>
              <a:latin typeface="DM Sans" pitchFamily="2" charset="77"/>
            </a:endParaRPr>
          </a:p>
        </p:txBody>
      </p:sp>
      <p:sp>
        <p:nvSpPr>
          <p:cNvPr id="9" name="Text 7"/>
          <p:cNvSpPr/>
          <p:nvPr/>
        </p:nvSpPr>
        <p:spPr>
          <a:xfrm>
            <a:off x="4975084" y="6803370"/>
            <a:ext cx="2849733" cy="329913"/>
          </a:xfrm>
          <a:prstGeom prst="rect">
            <a:avLst/>
          </a:prstGeom>
          <a:noFill/>
          <a:ln/>
        </p:spPr>
        <p:txBody>
          <a:bodyPr wrap="none" lIns="0" tIns="0" rIns="0" bIns="0" rtlCol="0" anchor="t"/>
          <a:lstStyle/>
          <a:p>
            <a:pPr marL="0" indent="0">
              <a:lnSpc>
                <a:spcPts val="2550"/>
              </a:lnSpc>
              <a:buNone/>
            </a:pPr>
            <a:r>
              <a:rPr lang="en-US" sz="1400" dirty="0">
                <a:solidFill>
                  <a:schemeClr val="bg1"/>
                </a:solidFill>
                <a:latin typeface="DM Sans" pitchFamily="2" charset="77"/>
                <a:ea typeface="DM Sans" pitchFamily="34" charset="-122"/>
                <a:cs typeface="DM Sans" pitchFamily="34" charset="-120"/>
              </a:rPr>
              <a:t>Race Position (final race standing)</a:t>
            </a:r>
            <a:endParaRPr lang="en-US" sz="1400" dirty="0">
              <a:solidFill>
                <a:schemeClr val="bg1"/>
              </a:solidFill>
              <a:latin typeface="DM Sans" pitchFamily="2" charset="77"/>
            </a:endParaRPr>
          </a:p>
        </p:txBody>
      </p:sp>
      <p:sp>
        <p:nvSpPr>
          <p:cNvPr id="10" name="Shape 8"/>
          <p:cNvSpPr/>
          <p:nvPr/>
        </p:nvSpPr>
        <p:spPr>
          <a:xfrm>
            <a:off x="2348044" y="7239457"/>
            <a:ext cx="4686867" cy="506792"/>
          </a:xfrm>
          <a:prstGeom prst="rect">
            <a:avLst/>
          </a:prstGeom>
          <a:solidFill>
            <a:srgbClr val="FFFFFF">
              <a:alpha val="4000"/>
            </a:srgbClr>
          </a:solidFill>
          <a:ln/>
        </p:spPr>
        <p:txBody>
          <a:bodyPr/>
          <a:lstStyle/>
          <a:p>
            <a:endParaRPr lang="en-US">
              <a:solidFill>
                <a:schemeClr val="bg1"/>
              </a:solidFill>
              <a:latin typeface="DM Sans" pitchFamily="2" charset="77"/>
            </a:endParaRPr>
          </a:p>
        </p:txBody>
      </p:sp>
      <p:sp>
        <p:nvSpPr>
          <p:cNvPr id="11" name="Text 9"/>
          <p:cNvSpPr/>
          <p:nvPr/>
        </p:nvSpPr>
        <p:spPr>
          <a:xfrm>
            <a:off x="2564040" y="7330770"/>
            <a:ext cx="2283235" cy="282277"/>
          </a:xfrm>
          <a:prstGeom prst="rect">
            <a:avLst/>
          </a:prstGeom>
          <a:noFill/>
          <a:ln/>
        </p:spPr>
        <p:txBody>
          <a:bodyPr wrap="none" lIns="0" tIns="0" rIns="0" bIns="0" rtlCol="0" anchor="t"/>
          <a:lstStyle/>
          <a:p>
            <a:pPr marL="0" indent="0">
              <a:lnSpc>
                <a:spcPts val="2550"/>
              </a:lnSpc>
              <a:buNone/>
            </a:pPr>
            <a:r>
              <a:rPr lang="en-US" sz="1400" dirty="0">
                <a:solidFill>
                  <a:schemeClr val="bg1"/>
                </a:solidFill>
                <a:latin typeface="DM Sans" pitchFamily="2" charset="77"/>
                <a:ea typeface="DM Sans" pitchFamily="34" charset="-122"/>
                <a:cs typeface="DM Sans" pitchFamily="34" charset="-120"/>
              </a:rPr>
              <a:t>Secondary Target Variable</a:t>
            </a:r>
            <a:endParaRPr lang="en-US" sz="1400" dirty="0">
              <a:solidFill>
                <a:schemeClr val="bg1"/>
              </a:solidFill>
              <a:latin typeface="DM Sans" pitchFamily="2" charset="77"/>
            </a:endParaRPr>
          </a:p>
        </p:txBody>
      </p:sp>
      <p:sp>
        <p:nvSpPr>
          <p:cNvPr id="12" name="Text 10"/>
          <p:cNvSpPr/>
          <p:nvPr/>
        </p:nvSpPr>
        <p:spPr>
          <a:xfrm>
            <a:off x="4975085" y="7272410"/>
            <a:ext cx="1736536" cy="329913"/>
          </a:xfrm>
          <a:prstGeom prst="rect">
            <a:avLst/>
          </a:prstGeom>
          <a:noFill/>
          <a:ln/>
        </p:spPr>
        <p:txBody>
          <a:bodyPr wrap="none" lIns="0" tIns="0" rIns="0" bIns="0" rtlCol="0" anchor="t"/>
          <a:lstStyle/>
          <a:p>
            <a:pPr marL="0" indent="0">
              <a:lnSpc>
                <a:spcPts val="2550"/>
              </a:lnSpc>
              <a:buNone/>
            </a:pPr>
            <a:r>
              <a:rPr lang="en-US" sz="1400" dirty="0">
                <a:solidFill>
                  <a:schemeClr val="bg1"/>
                </a:solidFill>
                <a:latin typeface="DM Sans" pitchFamily="2" charset="77"/>
                <a:ea typeface="DM Sans" pitchFamily="34" charset="-122"/>
                <a:cs typeface="DM Sans" pitchFamily="34" charset="-120"/>
              </a:rPr>
              <a:t>Pit Stop Duration</a:t>
            </a:r>
            <a:endParaRPr lang="en-US" sz="1400" dirty="0">
              <a:solidFill>
                <a:schemeClr val="bg1"/>
              </a:solidFill>
              <a:latin typeface="DM Sans" pitchFamily="2" charset="77"/>
            </a:endParaRPr>
          </a:p>
        </p:txBody>
      </p:sp>
      <p:sp>
        <p:nvSpPr>
          <p:cNvPr id="22" name="Text 20"/>
          <p:cNvSpPr/>
          <p:nvPr/>
        </p:nvSpPr>
        <p:spPr>
          <a:xfrm>
            <a:off x="910691" y="2147513"/>
            <a:ext cx="3780786" cy="409632"/>
          </a:xfrm>
          <a:prstGeom prst="rect">
            <a:avLst/>
          </a:prstGeom>
          <a:noFill/>
          <a:ln/>
        </p:spPr>
        <p:txBody>
          <a:bodyPr wrap="square" lIns="0" tIns="0" rIns="0" bIns="0" rtlCol="0" anchor="t"/>
          <a:lstStyle/>
          <a:p>
            <a:pPr marR="0" lvl="0">
              <a:lnSpc>
                <a:spcPct val="115000"/>
              </a:lnSpc>
              <a:spcAft>
                <a:spcPts val="800"/>
              </a:spcAft>
              <a:tabLst>
                <a:tab pos="457200" algn="l"/>
              </a:tabLst>
            </a:pPr>
            <a:r>
              <a:rPr lang="en-US" b="1" kern="100" dirty="0">
                <a:solidFill>
                  <a:schemeClr val="bg1"/>
                </a:solidFill>
                <a:latin typeface="DM Sans" pitchFamily="2" charset="77"/>
                <a:ea typeface="Aptos" panose="020B0004020202020204" pitchFamily="34" charset="0"/>
                <a:cs typeface="Times New Roman" panose="02020603050405020304" pitchFamily="18" charset="0"/>
              </a:rPr>
              <a:t>Objectives of Modeling</a:t>
            </a:r>
          </a:p>
        </p:txBody>
      </p:sp>
      <p:sp>
        <p:nvSpPr>
          <p:cNvPr id="23" name="Text 21"/>
          <p:cNvSpPr/>
          <p:nvPr/>
        </p:nvSpPr>
        <p:spPr>
          <a:xfrm>
            <a:off x="910691" y="3789553"/>
            <a:ext cx="6086951" cy="409632"/>
          </a:xfrm>
          <a:prstGeom prst="rect">
            <a:avLst/>
          </a:prstGeom>
          <a:noFill/>
          <a:ln/>
        </p:spPr>
        <p:txBody>
          <a:bodyPr wrap="square" lIns="0" tIns="0" rIns="0" bIns="0" rtlCol="0" anchor="t"/>
          <a:lstStyle/>
          <a:p>
            <a:pPr marR="0" lvl="0">
              <a:lnSpc>
                <a:spcPct val="115000"/>
              </a:lnSpc>
              <a:spcAft>
                <a:spcPts val="800"/>
              </a:spcAft>
              <a:tabLst>
                <a:tab pos="457200" algn="l"/>
              </a:tabLst>
            </a:pPr>
            <a:r>
              <a:rPr lang="en-US" b="1" kern="100" dirty="0">
                <a:solidFill>
                  <a:schemeClr val="bg1"/>
                </a:solidFill>
                <a:latin typeface="DM Sans" pitchFamily="2" charset="77"/>
                <a:ea typeface="Aptos" panose="020B0004020202020204" pitchFamily="34" charset="0"/>
                <a:cs typeface="Times New Roman" panose="02020603050405020304" pitchFamily="18" charset="0"/>
              </a:rPr>
              <a:t>Data Preparation for Modeling</a:t>
            </a:r>
            <a:endParaRPr lang="en-US" sz="1800" kern="100" dirty="0">
              <a:solidFill>
                <a:schemeClr val="bg1"/>
              </a:solidFill>
              <a:effectLst/>
              <a:latin typeface="DM Sans" pitchFamily="2" charset="77"/>
              <a:ea typeface="Aptos" panose="020B0004020202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2A6CAD86-55BD-D219-00F6-84E0DD667471}"/>
              </a:ext>
            </a:extLst>
          </p:cNvPr>
          <p:cNvSpPr txBox="1"/>
          <p:nvPr/>
        </p:nvSpPr>
        <p:spPr>
          <a:xfrm>
            <a:off x="1292473" y="2606161"/>
            <a:ext cx="7634748" cy="1077218"/>
          </a:xfrm>
          <a:prstGeom prst="rect">
            <a:avLst/>
          </a:prstGeom>
          <a:noFill/>
        </p:spPr>
        <p:txBody>
          <a:bodyPr wrap="square">
            <a:spAutoFit/>
          </a:bodyPr>
          <a:lstStyle/>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Predict race outcomes (e.g., driver or constructor performance).</a:t>
            </a:r>
          </a:p>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Simulate and optimize pit-stop strategies for efficiency.</a:t>
            </a:r>
          </a:p>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Evaluate patterns and insights from qualifying and lap times to aid race strategy.</a:t>
            </a:r>
          </a:p>
        </p:txBody>
      </p:sp>
      <p:sp>
        <p:nvSpPr>
          <p:cNvPr id="28" name="TextBox 27">
            <a:extLst>
              <a:ext uri="{FF2B5EF4-FFF2-40B4-BE49-F238E27FC236}">
                <a16:creationId xmlns:a16="http://schemas.microsoft.com/office/drawing/2014/main" id="{7A7A4D71-C381-715F-111F-44F033512E9E}"/>
              </a:ext>
            </a:extLst>
          </p:cNvPr>
          <p:cNvSpPr txBox="1"/>
          <p:nvPr/>
        </p:nvSpPr>
        <p:spPr>
          <a:xfrm>
            <a:off x="1425209" y="4203941"/>
            <a:ext cx="7369277" cy="1569660"/>
          </a:xfrm>
          <a:prstGeom prst="rect">
            <a:avLst/>
          </a:prstGeom>
          <a:noFill/>
        </p:spPr>
        <p:txBody>
          <a:bodyPr wrap="square">
            <a:spAutoFit/>
          </a:bodyPr>
          <a:lstStyle/>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Handled missing values using:</a:t>
            </a:r>
          </a:p>
          <a:p>
            <a:pPr marL="742950" lvl="1"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Mean imputation for numerical fields.</a:t>
            </a:r>
          </a:p>
          <a:p>
            <a:pPr marL="742950" lvl="1"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Most frequent category imputation for categorical fields.</a:t>
            </a:r>
          </a:p>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Ensured all numeric columns were treated appropriately (</a:t>
            </a:r>
            <a:r>
              <a:rPr lang="en-US" sz="1600" kern="100" dirty="0" err="1">
                <a:solidFill>
                  <a:schemeClr val="bg1"/>
                </a:solidFill>
                <a:latin typeface="DM Sans" pitchFamily="2" charset="77"/>
                <a:ea typeface="Aptos" panose="020B0004020202020204" pitchFamily="34" charset="0"/>
                <a:cs typeface="Times New Roman" panose="02020603050405020304" pitchFamily="18" charset="0"/>
              </a:rPr>
              <a:t>astype</a:t>
            </a: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(float)).</a:t>
            </a:r>
          </a:p>
          <a:p>
            <a:pPr marL="285750" marR="0" lvl="0" indent="-285750">
              <a:buFont typeface="Arial" panose="020B0604020202020204" pitchFamily="34" charset="0"/>
              <a:buChar char="•"/>
              <a:tabLst>
                <a:tab pos="457200" algn="l"/>
              </a:tabLst>
            </a:pPr>
            <a:r>
              <a:rPr lang="en-US" sz="1600" kern="100" dirty="0">
                <a:solidFill>
                  <a:schemeClr val="bg1"/>
                </a:solidFill>
                <a:latin typeface="DM Sans" pitchFamily="2" charset="77"/>
                <a:ea typeface="Aptos" panose="020B0004020202020204" pitchFamily="34" charset="0"/>
                <a:cs typeface="Times New Roman" panose="02020603050405020304" pitchFamily="18" charset="0"/>
              </a:rPr>
              <a:t>Applied one-hot encoding for categorical variables (e.g., driver nationality).</a:t>
            </a:r>
          </a:p>
        </p:txBody>
      </p:sp>
      <p:pic>
        <p:nvPicPr>
          <p:cNvPr id="32" name="Picture 31" descr="A black and white photo of a building&#10;&#10;Description automatically generated">
            <a:extLst>
              <a:ext uri="{FF2B5EF4-FFF2-40B4-BE49-F238E27FC236}">
                <a16:creationId xmlns:a16="http://schemas.microsoft.com/office/drawing/2014/main" id="{EB68F34D-52B3-0776-1581-D77ECE433A34}"/>
              </a:ext>
            </a:extLst>
          </p:cNvPr>
          <p:cNvPicPr>
            <a:picLocks noChangeAspect="1"/>
          </p:cNvPicPr>
          <p:nvPr/>
        </p:nvPicPr>
        <p:blipFill>
          <a:blip r:embed="rId4"/>
          <a:stretch>
            <a:fillRect/>
          </a:stretch>
        </p:blipFill>
        <p:spPr>
          <a:xfrm>
            <a:off x="9759419" y="0"/>
            <a:ext cx="488289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2253</TotalTime>
  <Words>1622</Words>
  <Application>Microsoft Macintosh PowerPoint</Application>
  <PresentationFormat>Custom</PresentationFormat>
  <Paragraphs>192</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Dela Gothic One</vt:lpstr>
      <vt:lpstr>DM Sans</vt:lpstr>
      <vt:lpstr>Wingdings</vt:lpstr>
      <vt:lpstr>Aptos</vt:lpstr>
      <vt:lpstr>Rockwell</vt:lpstr>
      <vt:lpstr>Calibri Light</vt:lpstr>
      <vt:lpstr>Arial</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Visnupiriyan Kumarraja</cp:lastModifiedBy>
  <cp:revision>41</cp:revision>
  <dcterms:created xsi:type="dcterms:W3CDTF">2024-11-12T00:21:37Z</dcterms:created>
  <dcterms:modified xsi:type="dcterms:W3CDTF">2024-12-11T04:10:13Z</dcterms:modified>
</cp:coreProperties>
</file>